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Raleway" pitchFamily="2" charset="0"/>
      <p:regular r:id="rId18"/>
    </p:embeddedFont>
    <p:embeddedFont>
      <p:font typeface="Raleway Bold" charset="0"/>
      <p:regular r:id="rId19"/>
    </p:embeddedFont>
    <p:embeddedFont>
      <p:font typeface="Raleway Bold Italics" panose="020B0604020202020204" charset="0"/>
      <p:regular r:id="rId20"/>
    </p:embeddedFont>
    <p:embeddedFont>
      <p:font typeface="Raleway Italics" panose="020B0604020202020204" charset="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77053" autoAdjust="0"/>
  </p:normalViewPr>
  <p:slideViewPr>
    <p:cSldViewPr>
      <p:cViewPr varScale="1">
        <p:scale>
          <a:sx n="43" d="100"/>
          <a:sy n="43" d="100"/>
        </p:scale>
        <p:origin x="1358" y="245"/>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n Marian" userId="da2532111627b89a" providerId="LiveId" clId="{B5D58F6A-8B5B-4CEC-93B4-1B93C3144AEF}"/>
    <pc:docChg chg="undo custSel modSld">
      <pc:chgData name="Marin Marian" userId="da2532111627b89a" providerId="LiveId" clId="{B5D58F6A-8B5B-4CEC-93B4-1B93C3144AEF}" dt="2025-07-01T11:49:37.531" v="46" actId="20577"/>
      <pc:docMkLst>
        <pc:docMk/>
      </pc:docMkLst>
      <pc:sldChg chg="modNotesTx">
        <pc:chgData name="Marin Marian" userId="da2532111627b89a" providerId="LiveId" clId="{B5D58F6A-8B5B-4CEC-93B4-1B93C3144AEF}" dt="2025-07-01T11:49:37.531" v="46" actId="20577"/>
        <pc:sldMkLst>
          <pc:docMk/>
          <pc:sldMk cId="0" sldId="261"/>
        </pc:sldMkLst>
      </pc:sldChg>
      <pc:sldChg chg="mod modShow">
        <pc:chgData name="Marin Marian" userId="da2532111627b89a" providerId="LiveId" clId="{B5D58F6A-8B5B-4CEC-93B4-1B93C3144AEF}" dt="2025-07-01T08:29:00.753" v="0" actId="729"/>
        <pc:sldMkLst>
          <pc:docMk/>
          <pc:sldMk cId="0" sldId="267"/>
        </pc:sldMkLst>
      </pc:sldChg>
      <pc:sldChg chg="modNotesTx">
        <pc:chgData name="Marin Marian" userId="da2532111627b89a" providerId="LiveId" clId="{B5D58F6A-8B5B-4CEC-93B4-1B93C3144AEF}" dt="2025-07-01T08:40:16.780" v="40" actId="20577"/>
        <pc:sldMkLst>
          <pc:docMk/>
          <pc:sldMk cId="0" sldId="268"/>
        </pc:sldMkLst>
      </pc:sldChg>
      <pc:sldChg chg="modNotesTx">
        <pc:chgData name="Marin Marian" userId="da2532111627b89a" providerId="LiveId" clId="{B5D58F6A-8B5B-4CEC-93B4-1B93C3144AEF}" dt="2025-07-01T11:45:59.226" v="43" actId="20577"/>
        <pc:sldMkLst>
          <pc:docMk/>
          <pc:sldMk cId="0" sldId="26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11.07.2025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Hello, everyone. My name is Marin, and today I’ll be presenting my Master’s thesis. This work was carried out in collaboration with </a:t>
            </a:r>
            <a:r>
              <a:rPr lang="en-US" dirty="0" err="1"/>
              <a:t>Olivabot</a:t>
            </a:r>
            <a:r>
              <a:rPr lang="en-US" dirty="0"/>
              <a:t>, an agricultural robotics startup. During my internship at </a:t>
            </a:r>
            <a:r>
              <a:rPr lang="en-US" dirty="0" err="1"/>
              <a:t>Olivabot</a:t>
            </a:r>
            <a:r>
              <a:rPr lang="en-US" dirty="0"/>
              <a:t> I have explored low-cost automation in agriculture using computer vision and robotics. More specifically, I have been working on a Vision-Guided Robotic System for Basil Harvesting or simply </a:t>
            </a:r>
            <a:r>
              <a:rPr lang="en-US" dirty="0" err="1"/>
              <a:t>BasilBot</a:t>
            </a:r>
            <a:r>
              <a:rPr lang="en-US" dirty="0"/>
              <a: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hardware is intentionally low-cost. The robot arm is 3d printed and it has 5 degrees of freedom </a:t>
            </a:r>
          </a:p>
          <a:p>
            <a:r>
              <a:rPr lang="en-US" dirty="0"/>
              <a:t>base servo - horizontal rotation left/right (yaw)</a:t>
            </a:r>
          </a:p>
          <a:p>
            <a:r>
              <a:rPr lang="en-US" dirty="0"/>
              <a:t>shoulder, elbow, wrist - vertical rotation, extending/retracting the arm</a:t>
            </a:r>
          </a:p>
          <a:p>
            <a:r>
              <a:rPr lang="en-US" dirty="0"/>
              <a:t>and the end effector which is a cutting mechanism. Early iteration: entirely 3d printed, it was not sharp enough so an actual blade had to be added and it was also obstructing the camera view so it had to be moved lower. that's why now the mask </a:t>
            </a:r>
            <a:r>
              <a:rPr lang="en-US" dirty="0" err="1"/>
              <a:t>dissapears</a:t>
            </a:r>
            <a:r>
              <a:rPr lang="en-US" dirty="0"/>
              <a:t> when getting very close. It cant actually see what it cuts.....</a:t>
            </a:r>
          </a:p>
          <a:p>
            <a:endParaRPr lang="en-US" dirty="0"/>
          </a:p>
          <a:p>
            <a:r>
              <a:rPr lang="en-US" dirty="0"/>
              <a:t>and is driven by MG90S servo motors. The ESP32-S3 acts as the controller and communicates with the PC over serial. The RGB camera used is the OV2640, which streams frames over Wi-Fi. This setup ensures minimal cost while maintaining decent precision and responsiveness.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I’ll show some short videos of how the system works</a:t>
            </a:r>
          </a:p>
          <a:p>
            <a:r>
              <a:rPr lang="en-US"/>
              <a:t>You'll see the robot’s camera feed on the left, with a segmentation mask overlaid on the petiole.</a:t>
            </a:r>
          </a:p>
          <a:p>
            <a:r>
              <a:rPr lang="en-US"/>
              <a:t>Once the petiole is centered, the robot starts approaching it — you'll notice the ‘Centered!’ message appears briefly.</a:t>
            </a:r>
          </a:p>
          <a:p>
            <a:r>
              <a:rPr lang="en-US"/>
              <a:t>As it gets closer, the mask gets larger, but then its getting smaller until it eventualy dissapers and then cuts.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These are the current performance results.</a:t>
            </a:r>
          </a:p>
          <a:p>
            <a:r>
              <a:rPr lang="en-US" dirty="0"/>
              <a:t>The segmentation model achieved a Dice score (f1 score)of 0.63 and </a:t>
            </a:r>
            <a:r>
              <a:rPr lang="en-US" dirty="0" err="1"/>
              <a:t>IoU</a:t>
            </a:r>
            <a:r>
              <a:rPr lang="en-US" dirty="0"/>
              <a:t> (Jaccard) of 0.51. They are both used to measure how well the predicted mask by segmentation model overlaps with the ground truth. </a:t>
            </a:r>
          </a:p>
          <a:p>
            <a:r>
              <a:rPr lang="en-US" dirty="0"/>
              <a:t>Both scores indicate a moderate performance, that is due to the low-resolution camera. (similar background)</a:t>
            </a:r>
          </a:p>
          <a:p>
            <a:r>
              <a:rPr lang="en-US" dirty="0"/>
              <a:t>Even so, in reality the segmentation is still very effective to guide the robot.</a:t>
            </a:r>
          </a:p>
          <a:p>
            <a:endParaRPr lang="en-US" dirty="0"/>
          </a:p>
          <a:p>
            <a:r>
              <a:rPr lang="en-US" dirty="0"/>
              <a:t>The visual </a:t>
            </a:r>
            <a:r>
              <a:rPr lang="en-US" dirty="0" err="1"/>
              <a:t>servoing</a:t>
            </a:r>
            <a:r>
              <a:rPr lang="en-US" dirty="0"/>
              <a:t> system could center on the petiole almost every time. However, during the approach phase, the mask starts to </a:t>
            </a:r>
            <a:r>
              <a:rPr lang="en-US" dirty="0" err="1"/>
              <a:t>disappearer</a:t>
            </a:r>
            <a:r>
              <a:rPr lang="en-US" dirty="0"/>
              <a:t> due to the camera positioning and this can sometimes trigger early cutting, missing the leaf. </a:t>
            </a:r>
          </a:p>
          <a:p>
            <a:endParaRPr lang="en-US" dirty="0"/>
          </a:p>
          <a:p>
            <a:r>
              <a:rPr lang="en-US" dirty="0"/>
              <a:t>Overall, the cutting success rate was around 40%. This reflects both segmentation challenges and limitations of approach strategy.  </a:t>
            </a:r>
          </a:p>
          <a:p>
            <a:endParaRPr lang="en-US" dirty="0"/>
          </a:p>
          <a:p>
            <a:r>
              <a:rPr lang="en-US" dirty="0"/>
              <a:t>Still, with basic components worth less that €50, the system managed to execute full cut cycles, showing that a low-cost vision-based harvesting solution is technically achievable.</a:t>
            </a:r>
          </a:p>
          <a:p>
            <a:endParaRPr lang="en-US" dirty="0"/>
          </a:p>
          <a:p>
            <a:r>
              <a:rPr lang="en-US" dirty="0"/>
              <a:t>One of the most promising improvements would be to add a second camera and implement stereo vision, also modify a bit the design.</a:t>
            </a:r>
          </a:p>
          <a:p>
            <a:r>
              <a:rPr lang="en-US" dirty="0"/>
              <a:t>This would provide reliable depth estimation during the approach phase which ended to be the main problem of this project.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To conclude: I set out to test whether a low-cost robotic system could detect and harvest basil using only RGB vision.</a:t>
            </a:r>
          </a:p>
          <a:p>
            <a:r>
              <a:rPr lang="en-US" dirty="0"/>
              <a:t>The answer is yes — to a meaningful degree.</a:t>
            </a:r>
          </a:p>
          <a:p>
            <a:r>
              <a:rPr lang="en-US" dirty="0"/>
              <a:t>The system I built performs segmentation, control, and cutting using just a basic camera and a </a:t>
            </a:r>
            <a:r>
              <a:rPr lang="en-US" dirty="0" err="1"/>
              <a:t>lowcost</a:t>
            </a:r>
            <a:r>
              <a:rPr lang="en-US" dirty="0"/>
              <a:t> robot arm.</a:t>
            </a:r>
          </a:p>
          <a:p>
            <a:r>
              <a:rPr lang="en-US" dirty="0"/>
              <a:t>While cutting accuracy is limited — around 40% — the overall pipeline works autonomously and reliably in many trials.</a:t>
            </a:r>
          </a:p>
          <a:p>
            <a:r>
              <a:rPr lang="en-US" dirty="0"/>
              <a:t>The results validate the core concept and show that it’s possible to approach precision harvesting without expensive hardware.</a:t>
            </a:r>
          </a:p>
          <a:p>
            <a:r>
              <a:rPr lang="en-US" dirty="0"/>
              <a:t>With targeted improvements, the system can become much more robust and useful in real-world settings.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That concludes my presentation. Thank you for your time and attention — I’d be happy to take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 will start with a short introduction.</a:t>
            </a:r>
          </a:p>
          <a:p>
            <a:r>
              <a:rPr lang="en-US"/>
              <a:t>First, agricultural labor shortages are becoming a major concern in the EU and also other parts of the world. Around 2.5 mil. workers have left the agricultural sector over the last decade in the EU.</a:t>
            </a:r>
          </a:p>
          <a:p>
            <a:r>
              <a:rPr lang="en-US"/>
              <a:t>Second, precision tasks like basil harvesting are still mostly done manually, due to the delicacy involved in cutting the correct leaf without damaging nearby parts. Also, existing commercial agricultural systems often rely on expensive hardware.</a:t>
            </a:r>
          </a:p>
          <a:p>
            <a:r>
              <a:rPr lang="en-US"/>
              <a:t>This project aims to automate basil harvesting using an affordable robotic arm guided by a vision-based system that can detect and cut basil leaves with precision, without relying on any expensive sensors like depth cameras.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core problem is: (how) can I design a low-cost robotic system that can detect, localize, approach and cut basil leaves with precision using only vision-based input from an RGB camera? </a:t>
            </a:r>
          </a:p>
          <a:p>
            <a:r>
              <a:rPr lang="en-US"/>
              <a:t>This requires solving multiple challenges — including segmentation, decision-making, and precise robotic control — all under hardware constraints.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three key objectives of this thesis are:</a:t>
            </a:r>
          </a:p>
          <a:p>
            <a:r>
              <a:rPr lang="en-US"/>
              <a:t>- Training and deploying a segmentation model that can accurately detect a clear cutting area.</a:t>
            </a:r>
          </a:p>
          <a:p>
            <a:r>
              <a:rPr lang="en-US"/>
              <a:t>- Implementing real-time ib visual servoing to guide the robot </a:t>
            </a:r>
          </a:p>
          <a:p>
            <a:r>
              <a:rPr lang="en-US"/>
              <a:t>- and finally building a robotic arm that can execute reliable and precise cutting actions.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is the general full system architecture. We have low-resolution RGB camera that is actually mounted on the robotic arm, on the top of the end-effector. This camera sends a live video stream to the PC, where it runs a  segmentation pipeline which is crucial to identifying the cutting point. Once determining our target, our cut point it sends action commands to a microcontroller which adjusts the servo motors of the robot  accordingly to perform the actual movement and cutting.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Before I explain more in depth my methodology, I would like you to understand how I arrived at my final approach. I will not go through all my earlier approaches but the main thing is that in the beginning, I tried detecting and segmenting entire leaves, specifically the largest leaf on the plant however, it quickly became clear that determining an appropriate cutting point was difficult because sometimes it was hidden behind overlapping leaves.</a:t>
            </a:r>
          </a:p>
          <a:p>
            <a:r>
              <a:rPr lang="en-US" dirty="0"/>
              <a:t>To address this, I explored different image</a:t>
            </a:r>
          </a:p>
          <a:p>
            <a:r>
              <a:rPr lang="en-US" dirty="0"/>
              <a:t>processing techniques to try and estimate where that point could be even if its not seen in the camera frame. </a:t>
            </a:r>
          </a:p>
          <a:p>
            <a:r>
              <a:rPr lang="en-US" dirty="0"/>
              <a:t>However, this proved unreliable in practice due to a lot of occlusions and ambiguity in the plant structure.</a:t>
            </a:r>
          </a:p>
          <a:p>
            <a:r>
              <a:rPr lang="en-US" dirty="0"/>
              <a:t>As a result, I shifted my focus to a more targeted approach:</a:t>
            </a:r>
          </a:p>
          <a:p>
            <a:r>
              <a:rPr lang="en-US" dirty="0"/>
              <a:t>petiole segmentation (explain). So I ignore the leaf completely and I'm just looking for petioles. By isolating the petiole it becomes very easy to directly identify a suitable cutting point.</a:t>
            </a:r>
          </a:p>
          <a:p>
            <a:endParaRPr lang="en-US" dirty="0"/>
          </a:p>
          <a:p>
            <a:endParaRPr lang="en-US" dirty="0"/>
          </a:p>
          <a:p>
            <a:endParaRPr lang="en-US" dirty="0"/>
          </a:p>
          <a:p>
            <a:endParaRPr lang="en-US" dirty="0"/>
          </a:p>
          <a:p>
            <a:endParaRPr lang="en-US" dirty="0"/>
          </a:p>
          <a:p>
            <a:r>
              <a:rPr lang="en-US" dirty="0"/>
              <a:t>For example, I used Principal Component Analysis (PCA) to determine the leaf growth direction and orientation so I can estimate where the petiole is, in case it can't be seen in the frame (the petiole is the narrow stem connecting a</a:t>
            </a:r>
          </a:p>
          <a:p>
            <a:r>
              <a:rPr lang="en-US" dirty="0"/>
              <a:t>basil leaf to the main stem and rest of the plant, once identified you can easily just choose a cutting point. </a:t>
            </a:r>
          </a:p>
          <a:p>
            <a:r>
              <a:rPr lang="en-US" dirty="0"/>
              <a:t>Also leaf skeletonization and vein tracking was applied to extract mid-veins or other structural lines so it could act as a guide to approximate the cut point. But I am using VS for robot control because of its simplicity and the whole point is to use image features the can be seen so the whole estimation thing proved unreliable.</a:t>
            </a:r>
          </a:p>
          <a:p>
            <a:r>
              <a:rPr lang="en-US" dirty="0"/>
              <a:t>I explored 3D reconstruction techniques from monocular images (from a single RGB camera) e.g. (Photogrammetry and Gaussian splatting) which work really well for recovering the spatial structure of the plant. However, due to the limited camera capabilities and the fact that monocular depth estimation has really low depth resolution at short ranges, not to mention also the processing delay caused by 3d mapping. All of these made this approach very impractical. So, this led me to focus entirely on 2D methods.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At the core of the segmentation pipeline is Meta’s Segment Anything Model, or SAM. It’s a powerful foundation model (trained on huge amounts of raw data, generally with unsupervised learning and can be adapted to accomplish a broad range of tasks e.g. LLMs) SAM was the first foundation model for CV. It was trained on millions of masks and can segment arbitrary objects based on prompts — such as a point or bounding box and text (not released).</a:t>
            </a:r>
          </a:p>
          <a:p>
            <a:endParaRPr lang="en-US" dirty="0"/>
          </a:p>
          <a:p>
            <a:r>
              <a:rPr lang="en-US" dirty="0"/>
              <a:t>To specialize SAM for petiole segmentation and very importantly remove the need for a prompt, which would not be feasible for a real-time robotic system I fine-tuned SAM using Low-Rank Adaptation (</a:t>
            </a:r>
            <a:r>
              <a:rPr lang="en-US" dirty="0" err="1"/>
              <a:t>LoRA</a:t>
            </a:r>
            <a:r>
              <a:rPr lang="en-US" dirty="0"/>
              <a:t>).</a:t>
            </a:r>
          </a:p>
          <a:p>
            <a:r>
              <a:rPr lang="en-US" dirty="0"/>
              <a:t>Here we have SAM's architecture. The image encoder and prompt encoder were not touched. Only the mask decoder was targeted. </a:t>
            </a:r>
            <a:r>
              <a:rPr lang="en-US" dirty="0" err="1"/>
              <a:t>LoRA</a:t>
            </a:r>
            <a:r>
              <a:rPr lang="en-US" dirty="0"/>
              <a:t> works by inserting small trainable matrices that are updated during training in the decoder. These matrices learn how to adapt the frozen pre-trained weights to my specific task — segmenting basil petioles.</a:t>
            </a:r>
          </a:p>
          <a:p>
            <a:endParaRPr lang="en-US" dirty="0"/>
          </a:p>
          <a:p>
            <a:r>
              <a:rPr lang="en-US" dirty="0"/>
              <a:t>I created a custom training dataset of basil images and petiole masks. During training no prompts were given. So, basically </a:t>
            </a:r>
            <a:r>
              <a:rPr lang="en-US" dirty="0" err="1"/>
              <a:t>LoRA</a:t>
            </a:r>
            <a:r>
              <a:rPr lang="en-US" dirty="0"/>
              <a:t> adaptation allowed SAM to learn "what a petiole looks like".  And now the model can directly predict the petiole mask from a image, enabling fully autonomous segmentation.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Now that we have a nice mask of the petiole we can extract a cut point. After segmenting the petiole , the first step is to identify the largest connected mask, corresponding to the largest and most visible petiole in the scene.</a:t>
            </a:r>
          </a:p>
          <a:p>
            <a:r>
              <a:rPr lang="en-US"/>
              <a:t>Then, I calculate the centroid of that mask — the geometric center — and use it as the cutting point represented by the red dot. Ideally, you would cut right next to the stem but I decided for this project to cut at the center of the petiole for plant safety reasons. cutting too close to the stem could leed to accidentaly damaging it and ruining the whole plant.</a:t>
            </a:r>
          </a:p>
          <a:p>
            <a:r>
              <a:rPr lang="en-US"/>
              <a:t>If you are asking what the green cross is, that's the center of the frame and will explain that in the next slide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Like I said before I use IBVS as my control </a:t>
            </a:r>
            <a:r>
              <a:rPr lang="en-US" dirty="0" err="1"/>
              <a:t>strategty</a:t>
            </a:r>
            <a:r>
              <a:rPr lang="en-US" dirty="0"/>
              <a:t>. The idea behind IBVS is very simple: we use visual information — in this case, the position of the petiole and the point in the image — to control the robot. Rather than mapping that point to real world coordinates and using kinematics to reach it, I only care about how it appears in the image and of course move in such a way so it appears correct in the camera frame. </a:t>
            </a:r>
          </a:p>
          <a:p>
            <a:endParaRPr lang="en-US" dirty="0"/>
          </a:p>
          <a:p>
            <a:r>
              <a:rPr lang="en-US" dirty="0"/>
              <a:t>The control pipeline uses visual feedback to guide the robot in three stages:</a:t>
            </a:r>
          </a:p>
          <a:p>
            <a:r>
              <a:rPr lang="en-US" dirty="0"/>
              <a:t>1. Centering: where the goal is to align the cutting point with the frame center and the way to do this is just to calculate</a:t>
            </a:r>
          </a:p>
          <a:p>
            <a:r>
              <a:rPr lang="en-US" dirty="0"/>
              <a:t>dx and </a:t>
            </a:r>
            <a:r>
              <a:rPr lang="en-US" dirty="0" err="1"/>
              <a:t>dy</a:t>
            </a:r>
            <a:r>
              <a:rPr lang="en-US" dirty="0"/>
              <a:t> which represent how far the target is from the center and send this offset to the controller which adjusts the servos accordingly.</a:t>
            </a:r>
          </a:p>
          <a:p>
            <a:r>
              <a:rPr lang="en-US" dirty="0"/>
              <a:t>If the point appears too far left, the robot rotates right.</a:t>
            </a:r>
          </a:p>
          <a:p>
            <a:r>
              <a:rPr lang="en-US" dirty="0"/>
              <a:t>If it appears too high, it adjusts downward, and so on. The system operates in a closed-loop, constantly adjusting to what it sees. Step size increases if the offset is large. If is 0 or almost 0 then it centered it and moves on to the next stage</a:t>
            </a:r>
          </a:p>
          <a:p>
            <a:endParaRPr lang="en-US" dirty="0"/>
          </a:p>
          <a:p>
            <a:r>
              <a:rPr lang="en-US" dirty="0"/>
              <a:t>2. Approaching: tricky because as I have already mentioned we have no depth information and don't actually know how far it is.</a:t>
            </a:r>
          </a:p>
          <a:p>
            <a:r>
              <a:rPr lang="en-US" dirty="0"/>
              <a:t>So after centering, the robot gradually starts to move closer, using the mask size as proxy for distance to estimate how far it is. Because as you all know when you look at an object from the distance it </a:t>
            </a:r>
            <a:r>
              <a:rPr lang="en-US" dirty="0" err="1"/>
              <a:t>apppears</a:t>
            </a:r>
            <a:r>
              <a:rPr lang="en-US" dirty="0"/>
              <a:t> small, but as you get close it gets bigger. So, I use the same logic here.</a:t>
            </a:r>
          </a:p>
          <a:p>
            <a:r>
              <a:rPr lang="en-US" dirty="0"/>
              <a:t>If the mask area exceeds a threshold, the robot is considered "close enough" and proceeds to cut. </a:t>
            </a:r>
          </a:p>
          <a:p>
            <a:endParaRPr lang="en-US" dirty="0"/>
          </a:p>
          <a:p>
            <a:endParaRPr lang="en-US" dirty="0"/>
          </a:p>
          <a:p>
            <a:endParaRPr lang="en-US" dirty="0"/>
          </a:p>
          <a:p>
            <a:endParaRPr lang="en-US" dirty="0"/>
          </a:p>
          <a:p>
            <a:endParaRPr lang="en-US" dirty="0"/>
          </a:p>
          <a:p>
            <a:endParaRPr lang="en-US" dirty="0"/>
          </a:p>
          <a:p>
            <a:r>
              <a:rPr lang="en-US" dirty="0"/>
              <a:t>This is the main idea. However, now after some design changes when getting really close the mask actually starts to shrink and eventually completely </a:t>
            </a:r>
            <a:r>
              <a:rPr lang="en-US" dirty="0" err="1"/>
              <a:t>dissapear</a:t>
            </a:r>
            <a:r>
              <a:rPr lang="en-US" dirty="0"/>
              <a:t> because it's not in the field of view anymore, it's lower and can't be seen in the frame. When this happens once the mask </a:t>
            </a:r>
            <a:r>
              <a:rPr lang="en-US" dirty="0" err="1"/>
              <a:t>dissapeared</a:t>
            </a:r>
            <a:r>
              <a:rPr lang="en-US" dirty="0"/>
              <a:t> it assumes that its close enough and cuts.</a:t>
            </a:r>
          </a:p>
          <a:p>
            <a:r>
              <a:rPr lang="en-US" dirty="0"/>
              <a:t>3. Cutting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png"/><Relationship Id="rId7"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7.jpeg"/></Relationships>
</file>

<file path=ppt/slides/_rels/slide11.xml.rels><?xml version="1.0" encoding="UTF-8" standalone="yes"?>
<Relationships xmlns="http://schemas.openxmlformats.org/package/2006/relationships"><Relationship Id="rId8" Type="http://schemas.openxmlformats.org/officeDocument/2006/relationships/image" Target="../media/image2.svg"/><Relationship Id="rId3" Type="http://schemas.microsoft.com/office/2007/relationships/media" Target="../media/media2.mp4"/><Relationship Id="rId7" Type="http://schemas.openxmlformats.org/officeDocument/2006/relationships/image" Target="../media/image1.png"/><Relationship Id="rId12"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1.xml"/><Relationship Id="rId11" Type="http://schemas.openxmlformats.org/officeDocument/2006/relationships/image" Target="../media/image3.png"/><Relationship Id="rId5" Type="http://schemas.openxmlformats.org/officeDocument/2006/relationships/slideLayout" Target="../slideLayouts/slideLayout7.xml"/><Relationship Id="rId10" Type="http://schemas.openxmlformats.org/officeDocument/2006/relationships/image" Target="../media/image19.jpeg"/><Relationship Id="rId4" Type="http://schemas.openxmlformats.org/officeDocument/2006/relationships/video" Target="../media/media2.mp4"/><Relationship Id="rId9" Type="http://schemas.openxmlformats.org/officeDocument/2006/relationships/image" Target="../media/image18.jpeg"/></Relationships>
</file>

<file path=ppt/slides/_rels/slide12.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png"/><Relationship Id="rId7"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10.png"/><Relationship Id="rId5" Type="http://schemas.openxmlformats.org/officeDocument/2006/relationships/image" Target="../media/image3.png"/><Relationship Id="rId10" Type="http://schemas.openxmlformats.org/officeDocument/2006/relationships/image" Target="../media/image9.png"/><Relationship Id="rId4" Type="http://schemas.openxmlformats.org/officeDocument/2006/relationships/image" Target="../media/image2.svg"/><Relationship Id="rId9" Type="http://schemas.openxmlformats.org/officeDocument/2006/relationships/image" Target="../media/image8.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png"/><Relationship Id="rId7"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Freeform 5"/>
          <p:cNvSpPr/>
          <p:nvPr/>
        </p:nvSpPr>
        <p:spPr>
          <a:xfrm>
            <a:off x="-417644" y="7602538"/>
            <a:ext cx="2987495" cy="2987495"/>
          </a:xfrm>
          <a:custGeom>
            <a:avLst/>
            <a:gdLst/>
            <a:ahLst/>
            <a:cxnLst/>
            <a:rect l="l" t="t" r="r" b="b"/>
            <a:pathLst>
              <a:path w="2987495" h="2987495">
                <a:moveTo>
                  <a:pt x="0" y="0"/>
                </a:moveTo>
                <a:lnTo>
                  <a:pt x="2987495" y="0"/>
                </a:lnTo>
                <a:lnTo>
                  <a:pt x="2987495" y="2987495"/>
                </a:lnTo>
                <a:lnTo>
                  <a:pt x="0" y="29874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3660639" y="4164057"/>
            <a:ext cx="10958740" cy="3120339"/>
          </a:xfrm>
          <a:prstGeom prst="rect">
            <a:avLst/>
          </a:prstGeom>
        </p:spPr>
        <p:txBody>
          <a:bodyPr lIns="0" tIns="0" rIns="0" bIns="0" rtlCol="0" anchor="t">
            <a:spAutoFit/>
          </a:bodyPr>
          <a:lstStyle/>
          <a:p>
            <a:pPr algn="ctr">
              <a:lnSpc>
                <a:spcPts val="5939"/>
              </a:lnSpc>
            </a:pPr>
            <a:r>
              <a:rPr lang="en-US" sz="7423" b="1" i="1">
                <a:solidFill>
                  <a:srgbClr val="515254"/>
                </a:solidFill>
                <a:latin typeface="Raleway Bold Italics"/>
                <a:ea typeface="Raleway Bold Italics"/>
                <a:cs typeface="Raleway Bold Italics"/>
                <a:sym typeface="Raleway Bold Italics"/>
              </a:rPr>
              <a:t>VISION-GUIDED ROBOTIC SYSTEM FOR BASIL HARVESTING</a:t>
            </a:r>
            <a:r>
              <a:rPr lang="en-US" sz="7423" b="1">
                <a:solidFill>
                  <a:srgbClr val="515254"/>
                </a:solidFill>
                <a:latin typeface="Raleway Bold"/>
                <a:ea typeface="Raleway Bold"/>
                <a:cs typeface="Raleway Bold"/>
                <a:sym typeface="Raleway Bold"/>
              </a:rPr>
              <a:t> </a:t>
            </a:r>
          </a:p>
          <a:p>
            <a:pPr algn="ctr">
              <a:lnSpc>
                <a:spcPts val="5939"/>
              </a:lnSpc>
            </a:pPr>
            <a:r>
              <a:rPr lang="en-US" sz="7423" b="1">
                <a:solidFill>
                  <a:srgbClr val="515254"/>
                </a:solidFill>
                <a:latin typeface="Raleway Bold"/>
                <a:ea typeface="Raleway Bold"/>
                <a:cs typeface="Raleway Bold"/>
                <a:sym typeface="Raleway Bold"/>
              </a:rPr>
              <a:t>aka </a:t>
            </a:r>
            <a:r>
              <a:rPr lang="en-US" sz="7423" b="1">
                <a:solidFill>
                  <a:srgbClr val="6A7A41"/>
                </a:solidFill>
                <a:latin typeface="Raleway Bold"/>
                <a:ea typeface="Raleway Bold"/>
                <a:cs typeface="Raleway Bold"/>
                <a:sym typeface="Raleway Bold"/>
              </a:rPr>
              <a:t>BasilBot</a:t>
            </a:r>
          </a:p>
        </p:txBody>
      </p:sp>
      <p:sp>
        <p:nvSpPr>
          <p:cNvPr id="7" name="Freeform 7"/>
          <p:cNvSpPr/>
          <p:nvPr/>
        </p:nvSpPr>
        <p:spPr>
          <a:xfrm flipH="1" flipV="1">
            <a:off x="15765553" y="-465047"/>
            <a:ext cx="2987495" cy="2987495"/>
          </a:xfrm>
          <a:custGeom>
            <a:avLst/>
            <a:gdLst/>
            <a:ahLst/>
            <a:cxnLst/>
            <a:rect l="l" t="t" r="r" b="b"/>
            <a:pathLst>
              <a:path w="2987495" h="2987495">
                <a:moveTo>
                  <a:pt x="2987494" y="2987494"/>
                </a:moveTo>
                <a:lnTo>
                  <a:pt x="0" y="2987494"/>
                </a:lnTo>
                <a:lnTo>
                  <a:pt x="0" y="0"/>
                </a:lnTo>
                <a:lnTo>
                  <a:pt x="2987494" y="0"/>
                </a:lnTo>
                <a:lnTo>
                  <a:pt x="2987494" y="2987494"/>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5400000" flipH="1" flipV="1">
            <a:off x="-378057" y="-232183"/>
            <a:ext cx="4341680" cy="4341680"/>
          </a:xfrm>
          <a:custGeom>
            <a:avLst/>
            <a:gdLst/>
            <a:ahLst/>
            <a:cxnLst/>
            <a:rect l="l" t="t" r="r" b="b"/>
            <a:pathLst>
              <a:path w="4341680" h="4341680">
                <a:moveTo>
                  <a:pt x="4341681" y="4341680"/>
                </a:moveTo>
                <a:lnTo>
                  <a:pt x="0" y="4341680"/>
                </a:lnTo>
                <a:lnTo>
                  <a:pt x="0" y="0"/>
                </a:lnTo>
                <a:lnTo>
                  <a:pt x="4341681" y="0"/>
                </a:lnTo>
                <a:lnTo>
                  <a:pt x="4341681" y="4341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rot="-5463276">
            <a:off x="14371780" y="6208765"/>
            <a:ext cx="4341680" cy="4341680"/>
          </a:xfrm>
          <a:custGeom>
            <a:avLst/>
            <a:gdLst/>
            <a:ahLst/>
            <a:cxnLst/>
            <a:rect l="l" t="t" r="r" b="b"/>
            <a:pathLst>
              <a:path w="4341680" h="4341680">
                <a:moveTo>
                  <a:pt x="0" y="0"/>
                </a:moveTo>
                <a:lnTo>
                  <a:pt x="4341680" y="0"/>
                </a:lnTo>
                <a:lnTo>
                  <a:pt x="4341680" y="4341680"/>
                </a:lnTo>
                <a:lnTo>
                  <a:pt x="0" y="43416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TextBox 10"/>
          <p:cNvSpPr txBox="1"/>
          <p:nvPr/>
        </p:nvSpPr>
        <p:spPr>
          <a:xfrm>
            <a:off x="3660639" y="7998771"/>
            <a:ext cx="10950757" cy="1640568"/>
          </a:xfrm>
          <a:prstGeom prst="rect">
            <a:avLst/>
          </a:prstGeom>
        </p:spPr>
        <p:txBody>
          <a:bodyPr lIns="0" tIns="0" rIns="0" bIns="0" rtlCol="0" anchor="t">
            <a:spAutoFit/>
          </a:bodyPr>
          <a:lstStyle/>
          <a:p>
            <a:pPr algn="ctr">
              <a:lnSpc>
                <a:spcPts val="4214"/>
              </a:lnSpc>
            </a:pPr>
            <a:r>
              <a:rPr lang="en-US" sz="4214">
                <a:solidFill>
                  <a:srgbClr val="515254"/>
                </a:solidFill>
                <a:latin typeface="Raleway"/>
                <a:ea typeface="Raleway"/>
                <a:cs typeface="Raleway"/>
                <a:sym typeface="Raleway"/>
              </a:rPr>
              <a:t>Presented by Marin Marian</a:t>
            </a:r>
          </a:p>
          <a:p>
            <a:pPr algn="ctr">
              <a:lnSpc>
                <a:spcPts val="4214"/>
              </a:lnSpc>
            </a:pPr>
            <a:r>
              <a:rPr lang="en-US" sz="4214">
                <a:solidFill>
                  <a:srgbClr val="515254"/>
                </a:solidFill>
                <a:latin typeface="Raleway"/>
                <a:ea typeface="Raleway"/>
                <a:cs typeface="Raleway"/>
                <a:sym typeface="Raleway"/>
              </a:rPr>
              <a:t>University supervisor : Kevin S. Luck</a:t>
            </a:r>
          </a:p>
          <a:p>
            <a:pPr algn="ctr">
              <a:lnSpc>
                <a:spcPts val="4214"/>
              </a:lnSpc>
            </a:pPr>
            <a:r>
              <a:rPr lang="en-US" sz="4214">
                <a:solidFill>
                  <a:srgbClr val="515254"/>
                </a:solidFill>
                <a:latin typeface="Raleway"/>
                <a:ea typeface="Raleway"/>
                <a:cs typeface="Raleway"/>
                <a:sym typeface="Raleway"/>
              </a:rPr>
              <a:t>Daily supervisor at </a:t>
            </a:r>
            <a:r>
              <a:rPr lang="en-US" sz="4214">
                <a:solidFill>
                  <a:srgbClr val="6A7A41"/>
                </a:solidFill>
                <a:latin typeface="Raleway"/>
                <a:ea typeface="Raleway"/>
                <a:cs typeface="Raleway"/>
                <a:sym typeface="Raleway"/>
              </a:rPr>
              <a:t>Olivabot</a:t>
            </a:r>
            <a:r>
              <a:rPr lang="en-US" sz="4214">
                <a:solidFill>
                  <a:srgbClr val="515254"/>
                </a:solidFill>
                <a:latin typeface="Raleway"/>
                <a:ea typeface="Raleway"/>
                <a:cs typeface="Raleway"/>
                <a:sym typeface="Raleway"/>
              </a:rPr>
              <a:t>: Tony Currà</a:t>
            </a:r>
          </a:p>
        </p:txBody>
      </p:sp>
      <p:sp>
        <p:nvSpPr>
          <p:cNvPr id="11" name="TextBox 11"/>
          <p:cNvSpPr txBox="1"/>
          <p:nvPr/>
        </p:nvSpPr>
        <p:spPr>
          <a:xfrm>
            <a:off x="3668621" y="1104900"/>
            <a:ext cx="10950757" cy="579129"/>
          </a:xfrm>
          <a:prstGeom prst="rect">
            <a:avLst/>
          </a:prstGeom>
        </p:spPr>
        <p:txBody>
          <a:bodyPr lIns="0" tIns="0" rIns="0" bIns="0" rtlCol="0" anchor="t">
            <a:spAutoFit/>
          </a:bodyPr>
          <a:lstStyle/>
          <a:p>
            <a:pPr algn="ctr">
              <a:lnSpc>
                <a:spcPts val="4314"/>
              </a:lnSpc>
            </a:pPr>
            <a:r>
              <a:rPr lang="en-US" sz="4314">
                <a:solidFill>
                  <a:srgbClr val="515254"/>
                </a:solidFill>
                <a:latin typeface="Raleway"/>
                <a:ea typeface="Raleway"/>
                <a:cs typeface="Raleway"/>
                <a:sym typeface="Raleway"/>
              </a:rPr>
              <a:t>Vrije Universiteit Amsterdam | 2025</a:t>
            </a:r>
          </a:p>
        </p:txBody>
      </p:sp>
      <p:sp>
        <p:nvSpPr>
          <p:cNvPr id="12" name="TextBox 12"/>
          <p:cNvSpPr txBox="1"/>
          <p:nvPr/>
        </p:nvSpPr>
        <p:spPr>
          <a:xfrm>
            <a:off x="3668621" y="2439670"/>
            <a:ext cx="10950757" cy="809987"/>
          </a:xfrm>
          <a:prstGeom prst="rect">
            <a:avLst/>
          </a:prstGeom>
        </p:spPr>
        <p:txBody>
          <a:bodyPr lIns="0" tIns="0" rIns="0" bIns="0" rtlCol="0" anchor="t">
            <a:spAutoFit/>
          </a:bodyPr>
          <a:lstStyle/>
          <a:p>
            <a:pPr algn="ctr">
              <a:lnSpc>
                <a:spcPts val="6014"/>
              </a:lnSpc>
            </a:pPr>
            <a:r>
              <a:rPr lang="en-US" sz="6014" b="1">
                <a:solidFill>
                  <a:srgbClr val="515254"/>
                </a:solidFill>
                <a:latin typeface="Raleway Bold"/>
                <a:ea typeface="Raleway Bold"/>
                <a:cs typeface="Raleway Bold"/>
                <a:sym typeface="Raleway Bold"/>
              </a:rPr>
              <a:t>Master Thesis Presentation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Freeform 5"/>
          <p:cNvSpPr/>
          <p:nvPr/>
        </p:nvSpPr>
        <p:spPr>
          <a:xfrm rot="-5400000" flipH="1" flipV="1">
            <a:off x="-378057" y="-232183"/>
            <a:ext cx="4341680" cy="4341680"/>
          </a:xfrm>
          <a:custGeom>
            <a:avLst/>
            <a:gdLst/>
            <a:ahLst/>
            <a:cxnLst/>
            <a:rect l="l" t="t" r="r" b="b"/>
            <a:pathLst>
              <a:path w="4341680" h="4341680">
                <a:moveTo>
                  <a:pt x="4341681" y="4341680"/>
                </a:moveTo>
                <a:lnTo>
                  <a:pt x="0" y="4341680"/>
                </a:lnTo>
                <a:lnTo>
                  <a:pt x="0" y="0"/>
                </a:lnTo>
                <a:lnTo>
                  <a:pt x="4341681" y="0"/>
                </a:lnTo>
                <a:lnTo>
                  <a:pt x="4341681" y="4341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463276">
            <a:off x="15597493" y="7412122"/>
            <a:ext cx="3127042" cy="3127042"/>
          </a:xfrm>
          <a:custGeom>
            <a:avLst/>
            <a:gdLst/>
            <a:ahLst/>
            <a:cxnLst/>
            <a:rect l="l" t="t" r="r" b="b"/>
            <a:pathLst>
              <a:path w="3127042" h="3127042">
                <a:moveTo>
                  <a:pt x="0" y="0"/>
                </a:moveTo>
                <a:lnTo>
                  <a:pt x="3127042" y="0"/>
                </a:lnTo>
                <a:lnTo>
                  <a:pt x="3127042" y="3127042"/>
                </a:lnTo>
                <a:lnTo>
                  <a:pt x="0" y="3127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1159186" y="784235"/>
            <a:ext cx="6538898" cy="8718530"/>
          </a:xfrm>
          <a:custGeom>
            <a:avLst/>
            <a:gdLst/>
            <a:ahLst/>
            <a:cxnLst/>
            <a:rect l="l" t="t" r="r" b="b"/>
            <a:pathLst>
              <a:path w="6538898" h="8718530">
                <a:moveTo>
                  <a:pt x="0" y="0"/>
                </a:moveTo>
                <a:lnTo>
                  <a:pt x="6538898" y="0"/>
                </a:lnTo>
                <a:lnTo>
                  <a:pt x="6538898" y="8718530"/>
                </a:lnTo>
                <a:lnTo>
                  <a:pt x="0" y="8718530"/>
                </a:lnTo>
                <a:lnTo>
                  <a:pt x="0" y="0"/>
                </a:lnTo>
                <a:close/>
              </a:path>
            </a:pathLst>
          </a:custGeom>
          <a:blipFill>
            <a:blip r:embed="rId7"/>
            <a:stretch>
              <a:fillRect/>
            </a:stretch>
          </a:blipFill>
        </p:spPr>
        <p:txBody>
          <a:bodyPr/>
          <a:lstStyle/>
          <a:p>
            <a:endParaRPr lang="en-US"/>
          </a:p>
        </p:txBody>
      </p:sp>
      <p:sp>
        <p:nvSpPr>
          <p:cNvPr id="8" name="Freeform 8"/>
          <p:cNvSpPr/>
          <p:nvPr/>
        </p:nvSpPr>
        <p:spPr>
          <a:xfrm>
            <a:off x="571759" y="5861083"/>
            <a:ext cx="5720383" cy="3632157"/>
          </a:xfrm>
          <a:custGeom>
            <a:avLst/>
            <a:gdLst/>
            <a:ahLst/>
            <a:cxnLst/>
            <a:rect l="l" t="t" r="r" b="b"/>
            <a:pathLst>
              <a:path w="5720383" h="3632157">
                <a:moveTo>
                  <a:pt x="0" y="0"/>
                </a:moveTo>
                <a:lnTo>
                  <a:pt x="5720383" y="0"/>
                </a:lnTo>
                <a:lnTo>
                  <a:pt x="5720383" y="3632157"/>
                </a:lnTo>
                <a:lnTo>
                  <a:pt x="0" y="3632157"/>
                </a:lnTo>
                <a:lnTo>
                  <a:pt x="0" y="0"/>
                </a:lnTo>
                <a:close/>
              </a:path>
            </a:pathLst>
          </a:custGeom>
          <a:blipFill>
            <a:blip r:embed="rId8"/>
            <a:stretch>
              <a:fillRect t="-58015" b="-51974"/>
            </a:stretch>
          </a:blipFill>
        </p:spPr>
        <p:txBody>
          <a:bodyPr/>
          <a:lstStyle/>
          <a:p>
            <a:endParaRPr lang="en-US"/>
          </a:p>
        </p:txBody>
      </p:sp>
      <p:sp>
        <p:nvSpPr>
          <p:cNvPr id="9" name="Freeform 9"/>
          <p:cNvSpPr/>
          <p:nvPr/>
        </p:nvSpPr>
        <p:spPr>
          <a:xfrm>
            <a:off x="7043321" y="5773101"/>
            <a:ext cx="5720383" cy="3729664"/>
          </a:xfrm>
          <a:custGeom>
            <a:avLst/>
            <a:gdLst/>
            <a:ahLst/>
            <a:cxnLst/>
            <a:rect l="l" t="t" r="r" b="b"/>
            <a:pathLst>
              <a:path w="5720383" h="3729664">
                <a:moveTo>
                  <a:pt x="0" y="0"/>
                </a:moveTo>
                <a:lnTo>
                  <a:pt x="5720383" y="0"/>
                </a:lnTo>
                <a:lnTo>
                  <a:pt x="5720383" y="3729664"/>
                </a:lnTo>
                <a:lnTo>
                  <a:pt x="0" y="3729664"/>
                </a:lnTo>
                <a:lnTo>
                  <a:pt x="0" y="0"/>
                </a:lnTo>
                <a:close/>
              </a:path>
            </a:pathLst>
          </a:custGeom>
          <a:blipFill>
            <a:blip r:embed="rId9"/>
            <a:stretch>
              <a:fillRect t="-37311" b="-67188"/>
            </a:stretch>
          </a:blipFill>
        </p:spPr>
        <p:txBody>
          <a:bodyPr/>
          <a:lstStyle/>
          <a:p>
            <a:endParaRPr lang="en-US"/>
          </a:p>
        </p:txBody>
      </p:sp>
      <p:sp>
        <p:nvSpPr>
          <p:cNvPr id="10" name="TextBox 10"/>
          <p:cNvSpPr txBox="1"/>
          <p:nvPr/>
        </p:nvSpPr>
        <p:spPr>
          <a:xfrm>
            <a:off x="2044421" y="1480890"/>
            <a:ext cx="9705277" cy="832620"/>
          </a:xfrm>
          <a:prstGeom prst="rect">
            <a:avLst/>
          </a:prstGeom>
        </p:spPr>
        <p:txBody>
          <a:bodyPr lIns="0" tIns="0" rIns="0" bIns="0" rtlCol="0" anchor="t">
            <a:spAutoFit/>
          </a:bodyPr>
          <a:lstStyle/>
          <a:p>
            <a:pPr algn="ctr">
              <a:lnSpc>
                <a:spcPts val="5762"/>
              </a:lnSpc>
            </a:pPr>
            <a:r>
              <a:rPr lang="en-US" sz="7202" b="1">
                <a:solidFill>
                  <a:srgbClr val="515254"/>
                </a:solidFill>
                <a:latin typeface="Raleway Bold"/>
                <a:ea typeface="Raleway Bold"/>
                <a:cs typeface="Raleway Bold"/>
                <a:sym typeface="Raleway Bold"/>
              </a:rPr>
              <a:t>Hardware Setup</a:t>
            </a:r>
          </a:p>
        </p:txBody>
      </p:sp>
      <p:sp>
        <p:nvSpPr>
          <p:cNvPr id="11" name="TextBox 11"/>
          <p:cNvSpPr txBox="1"/>
          <p:nvPr/>
        </p:nvSpPr>
        <p:spPr>
          <a:xfrm>
            <a:off x="2223168" y="2938090"/>
            <a:ext cx="10540536" cy="2562462"/>
          </a:xfrm>
          <a:prstGeom prst="rect">
            <a:avLst/>
          </a:prstGeom>
        </p:spPr>
        <p:txBody>
          <a:bodyPr lIns="0" tIns="0" rIns="0" bIns="0" rtlCol="0" anchor="t">
            <a:spAutoFit/>
          </a:bodyPr>
          <a:lstStyle/>
          <a:p>
            <a:pPr marL="782712" lvl="1" indent="-391356" algn="just">
              <a:lnSpc>
                <a:spcPts val="5075"/>
              </a:lnSpc>
              <a:buFont typeface="Arial"/>
              <a:buChar char="•"/>
            </a:pPr>
            <a:r>
              <a:rPr lang="en-US" sz="3625">
                <a:solidFill>
                  <a:srgbClr val="515254"/>
                </a:solidFill>
                <a:latin typeface="Raleway"/>
                <a:ea typeface="Raleway"/>
                <a:cs typeface="Raleway"/>
                <a:sym typeface="Raleway"/>
              </a:rPr>
              <a:t>Robot Arm: 5 DoF, MG90S servos</a:t>
            </a:r>
          </a:p>
          <a:p>
            <a:pPr marL="782712" lvl="1" indent="-391356" algn="just">
              <a:lnSpc>
                <a:spcPts val="5075"/>
              </a:lnSpc>
              <a:buFont typeface="Arial"/>
              <a:buChar char="•"/>
            </a:pPr>
            <a:r>
              <a:rPr lang="en-US" sz="3625">
                <a:solidFill>
                  <a:srgbClr val="515254"/>
                </a:solidFill>
                <a:latin typeface="Raleway"/>
                <a:ea typeface="Raleway"/>
                <a:cs typeface="Raleway"/>
                <a:sym typeface="Raleway"/>
              </a:rPr>
              <a:t>Controller: ESP32-S3</a:t>
            </a:r>
          </a:p>
          <a:p>
            <a:pPr marL="782712" lvl="1" indent="-391356" algn="just">
              <a:lnSpc>
                <a:spcPts val="5075"/>
              </a:lnSpc>
              <a:buFont typeface="Arial"/>
              <a:buChar char="•"/>
            </a:pPr>
            <a:r>
              <a:rPr lang="en-US" sz="3625">
                <a:solidFill>
                  <a:srgbClr val="515254"/>
                </a:solidFill>
                <a:latin typeface="Raleway"/>
                <a:ea typeface="Raleway"/>
                <a:cs typeface="Raleway"/>
                <a:sym typeface="Raleway"/>
              </a:rPr>
              <a:t>Camera: OV2640 (ESP32-CAM)</a:t>
            </a:r>
          </a:p>
          <a:p>
            <a:pPr algn="just">
              <a:lnSpc>
                <a:spcPts val="5075"/>
              </a:lnSpc>
            </a:pPr>
            <a:endParaRPr lang="en-US" sz="3625">
              <a:solidFill>
                <a:srgbClr val="515254"/>
              </a:solidFill>
              <a:latin typeface="Raleway"/>
              <a:ea typeface="Raleway"/>
              <a:cs typeface="Raleway"/>
              <a:sym typeface="Raleway"/>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7">
                <a:alphaModFix amt="16000"/>
                <a:extLst>
                  <a:ext uri="{96DAC541-7B7A-43D3-8B79-37D633B846F1}">
                    <asvg:svgBlip xmlns:asvg="http://schemas.microsoft.com/office/drawing/2016/SVG/main" r:embed="rId8"/>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7">
                <a:alphaModFix amt="16000"/>
                <a:extLst>
                  <a:ext uri="{96DAC541-7B7A-43D3-8B79-37D633B846F1}">
                    <asvg:svgBlip xmlns:asvg="http://schemas.microsoft.com/office/drawing/2016/SVG/main" r:embed="rId8"/>
                  </a:ext>
                </a:extLst>
              </a:blip>
              <a:stretch>
                <a:fillRect/>
              </a:stretch>
            </a:blipFill>
          </p:spPr>
          <p:txBody>
            <a:bodyPr/>
            <a:lstStyle/>
            <a:p>
              <a:endParaRPr lang="en-US"/>
            </a:p>
          </p:txBody>
        </p:sp>
      </p:gr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rcRect l="12910" r="13328"/>
          <a:stretch>
            <a:fillRect/>
          </a:stretch>
        </p:blipFill>
        <p:spPr>
          <a:xfrm>
            <a:off x="921368" y="2114353"/>
            <a:ext cx="9810446" cy="7481339"/>
          </a:xfrm>
          <a:prstGeom prst="rect">
            <a:avLst/>
          </a:prstGeom>
        </p:spPr>
      </p:pic>
      <p:pic>
        <p:nvPicPr>
          <p:cNvPr id="6" name="Picture 6">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0"/>
          <a:srcRect l="34693" r="34482"/>
          <a:stretch>
            <a:fillRect/>
          </a:stretch>
        </p:blipFill>
        <p:spPr>
          <a:xfrm>
            <a:off x="12148062" y="319680"/>
            <a:ext cx="5286794" cy="9647639"/>
          </a:xfrm>
          <a:prstGeom prst="rect">
            <a:avLst/>
          </a:prstGeom>
        </p:spPr>
      </p:pic>
      <p:sp>
        <p:nvSpPr>
          <p:cNvPr id="7" name="Freeform 7"/>
          <p:cNvSpPr/>
          <p:nvPr/>
        </p:nvSpPr>
        <p:spPr>
          <a:xfrm rot="-5400000" flipH="1" flipV="1">
            <a:off x="-378057" y="-232183"/>
            <a:ext cx="3051771" cy="3051771"/>
          </a:xfrm>
          <a:custGeom>
            <a:avLst/>
            <a:gdLst/>
            <a:ahLst/>
            <a:cxnLst/>
            <a:rect l="l" t="t" r="r" b="b"/>
            <a:pathLst>
              <a:path w="3051771" h="3051771">
                <a:moveTo>
                  <a:pt x="3051771" y="3051770"/>
                </a:moveTo>
                <a:lnTo>
                  <a:pt x="0" y="3051770"/>
                </a:lnTo>
                <a:lnTo>
                  <a:pt x="0" y="0"/>
                </a:lnTo>
                <a:lnTo>
                  <a:pt x="3051771" y="0"/>
                </a:lnTo>
                <a:lnTo>
                  <a:pt x="3051771" y="305177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8" name="TextBox 8"/>
          <p:cNvSpPr txBox="1"/>
          <p:nvPr/>
        </p:nvSpPr>
        <p:spPr>
          <a:xfrm>
            <a:off x="387791" y="700387"/>
            <a:ext cx="12252036" cy="878883"/>
          </a:xfrm>
          <a:prstGeom prst="rect">
            <a:avLst/>
          </a:prstGeom>
        </p:spPr>
        <p:txBody>
          <a:bodyPr lIns="0" tIns="0" rIns="0" bIns="0" rtlCol="0" anchor="t">
            <a:spAutoFit/>
          </a:bodyPr>
          <a:lstStyle/>
          <a:p>
            <a:pPr algn="ctr">
              <a:lnSpc>
                <a:spcPts val="6190"/>
              </a:lnSpc>
            </a:pPr>
            <a:r>
              <a:rPr lang="en-US" sz="7738" b="1">
                <a:solidFill>
                  <a:srgbClr val="515254"/>
                </a:solidFill>
                <a:latin typeface="Raleway Bold"/>
                <a:ea typeface="Raleway Bold"/>
                <a:cs typeface="Raleway Bold"/>
                <a:sym typeface="Raleway Bold"/>
              </a:rPr>
              <a:t>Experimental Results</a:t>
            </a:r>
          </a:p>
        </p:txBody>
      </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video>
              <p:cMediaNode vol="0">
                <p:cTn id="3"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4">
                <a:alphaModFix amt="16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4">
                <a:alphaModFix amt="16000"/>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5" name="Freeform 5"/>
          <p:cNvSpPr/>
          <p:nvPr/>
        </p:nvSpPr>
        <p:spPr>
          <a:xfrm>
            <a:off x="-417644" y="7602538"/>
            <a:ext cx="2987495" cy="2987495"/>
          </a:xfrm>
          <a:custGeom>
            <a:avLst/>
            <a:gdLst/>
            <a:ahLst/>
            <a:cxnLst/>
            <a:rect l="l" t="t" r="r" b="b"/>
            <a:pathLst>
              <a:path w="2987495" h="2987495">
                <a:moveTo>
                  <a:pt x="0" y="0"/>
                </a:moveTo>
                <a:lnTo>
                  <a:pt x="2987495" y="0"/>
                </a:lnTo>
                <a:lnTo>
                  <a:pt x="2987495" y="2987495"/>
                </a:lnTo>
                <a:lnTo>
                  <a:pt x="0" y="298749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rot="-5400000" flipH="1">
            <a:off x="14372448" y="-509463"/>
            <a:ext cx="4341680" cy="4341680"/>
          </a:xfrm>
          <a:custGeom>
            <a:avLst/>
            <a:gdLst/>
            <a:ahLst/>
            <a:cxnLst/>
            <a:rect l="l" t="t" r="r" b="b"/>
            <a:pathLst>
              <a:path w="4341680" h="4341680">
                <a:moveTo>
                  <a:pt x="4341680" y="0"/>
                </a:moveTo>
                <a:lnTo>
                  <a:pt x="0" y="0"/>
                </a:lnTo>
                <a:lnTo>
                  <a:pt x="0" y="4341680"/>
                </a:lnTo>
                <a:lnTo>
                  <a:pt x="4341680" y="4341680"/>
                </a:lnTo>
                <a:lnTo>
                  <a:pt x="434168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7" name="Picture 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rcRect l="1218" r="1045"/>
          <a:stretch>
            <a:fillRect/>
          </a:stretch>
        </p:blipFill>
        <p:spPr>
          <a:xfrm>
            <a:off x="5965329" y="0"/>
            <a:ext cx="5655438" cy="10287000"/>
          </a:xfrm>
          <a:prstGeom prst="rect">
            <a:avLst/>
          </a:prstGeom>
        </p:spPr>
      </p:pic>
    </p:spTree>
  </p:cSld>
  <p:clrMapOvr>
    <a:masterClrMapping/>
  </p:clrMapOvr>
  <p:timing>
    <p:tnLst>
      <p:par>
        <p:cTn id="1" dur="indefinite" restart="never" nodeType="tmRoot">
          <p:childTnLst>
            <p:video>
              <p:cMediaNode vol="0">
                <p:cTn id="2" fill="hold" display="0">
                  <p:stCondLst>
                    <p:cond delay="indefinite"/>
                  </p:stCondLst>
                </p:cTn>
                <p:tgtEl>
                  <p:spTgt spid="7"/>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67000" y="-8973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p:cNvSpPr txBox="1"/>
          <p:nvPr/>
        </p:nvSpPr>
        <p:spPr>
          <a:xfrm>
            <a:off x="-654029" y="767600"/>
            <a:ext cx="14897136" cy="769851"/>
          </a:xfrm>
          <a:prstGeom prst="rect">
            <a:avLst/>
          </a:prstGeom>
        </p:spPr>
        <p:txBody>
          <a:bodyPr lIns="0" tIns="0" rIns="0" bIns="0" rtlCol="0" anchor="t">
            <a:spAutoFit/>
          </a:bodyPr>
          <a:lstStyle/>
          <a:p>
            <a:pPr algn="ctr">
              <a:lnSpc>
                <a:spcPts val="5373"/>
              </a:lnSpc>
            </a:pPr>
            <a:r>
              <a:rPr lang="en-US" sz="6717" b="1">
                <a:solidFill>
                  <a:srgbClr val="515254"/>
                </a:solidFill>
                <a:latin typeface="Raleway Bold"/>
                <a:ea typeface="Raleway Bold"/>
                <a:cs typeface="Raleway Bold"/>
                <a:sym typeface="Raleway Bold"/>
              </a:rPr>
              <a:t>Results &amp; System Performance</a:t>
            </a:r>
          </a:p>
        </p:txBody>
      </p:sp>
      <p:sp>
        <p:nvSpPr>
          <p:cNvPr id="6" name="Freeform 6"/>
          <p:cNvSpPr/>
          <p:nvPr/>
        </p:nvSpPr>
        <p:spPr>
          <a:xfrm>
            <a:off x="-417644" y="7602538"/>
            <a:ext cx="2987495" cy="2987495"/>
          </a:xfrm>
          <a:custGeom>
            <a:avLst/>
            <a:gdLst/>
            <a:ahLst/>
            <a:cxnLst/>
            <a:rect l="l" t="t" r="r" b="b"/>
            <a:pathLst>
              <a:path w="2987495" h="2987495">
                <a:moveTo>
                  <a:pt x="0" y="0"/>
                </a:moveTo>
                <a:lnTo>
                  <a:pt x="2987495" y="0"/>
                </a:lnTo>
                <a:lnTo>
                  <a:pt x="2987495" y="2987495"/>
                </a:lnTo>
                <a:lnTo>
                  <a:pt x="0" y="29874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3515540" y="214150"/>
            <a:ext cx="4085037" cy="2723358"/>
          </a:xfrm>
          <a:custGeom>
            <a:avLst/>
            <a:gdLst/>
            <a:ahLst/>
            <a:cxnLst/>
            <a:rect l="l" t="t" r="r" b="b"/>
            <a:pathLst>
              <a:path w="4085037" h="2723358">
                <a:moveTo>
                  <a:pt x="0" y="0"/>
                </a:moveTo>
                <a:lnTo>
                  <a:pt x="4085036" y="0"/>
                </a:lnTo>
                <a:lnTo>
                  <a:pt x="4085036" y="2723358"/>
                </a:lnTo>
                <a:lnTo>
                  <a:pt x="0" y="2723358"/>
                </a:lnTo>
                <a:lnTo>
                  <a:pt x="0" y="0"/>
                </a:lnTo>
                <a:close/>
              </a:path>
            </a:pathLst>
          </a:custGeom>
          <a:blipFill>
            <a:blip r:embed="rId7"/>
            <a:stretch>
              <a:fillRect/>
            </a:stretch>
          </a:blipFill>
        </p:spPr>
        <p:txBody>
          <a:bodyPr/>
          <a:lstStyle/>
          <a:p>
            <a:endParaRPr lang="en-US"/>
          </a:p>
        </p:txBody>
      </p:sp>
      <p:sp>
        <p:nvSpPr>
          <p:cNvPr id="8" name="Freeform 8"/>
          <p:cNvSpPr/>
          <p:nvPr/>
        </p:nvSpPr>
        <p:spPr>
          <a:xfrm>
            <a:off x="13515540" y="6859670"/>
            <a:ext cx="4087773" cy="2782406"/>
          </a:xfrm>
          <a:custGeom>
            <a:avLst/>
            <a:gdLst/>
            <a:ahLst/>
            <a:cxnLst/>
            <a:rect l="l" t="t" r="r" b="b"/>
            <a:pathLst>
              <a:path w="4087773" h="2782406">
                <a:moveTo>
                  <a:pt x="0" y="0"/>
                </a:moveTo>
                <a:lnTo>
                  <a:pt x="4087773" y="0"/>
                </a:lnTo>
                <a:lnTo>
                  <a:pt x="4087773" y="2782407"/>
                </a:lnTo>
                <a:lnTo>
                  <a:pt x="0" y="2782407"/>
                </a:lnTo>
                <a:lnTo>
                  <a:pt x="0" y="0"/>
                </a:lnTo>
                <a:close/>
              </a:path>
            </a:pathLst>
          </a:custGeom>
          <a:blipFill>
            <a:blip r:embed="rId8"/>
            <a:stretch>
              <a:fillRect t="-23141" b="-23773"/>
            </a:stretch>
          </a:blipFill>
        </p:spPr>
        <p:txBody>
          <a:bodyPr/>
          <a:lstStyle/>
          <a:p>
            <a:endParaRPr lang="en-US"/>
          </a:p>
        </p:txBody>
      </p:sp>
      <p:sp>
        <p:nvSpPr>
          <p:cNvPr id="9" name="Freeform 9"/>
          <p:cNvSpPr/>
          <p:nvPr/>
        </p:nvSpPr>
        <p:spPr>
          <a:xfrm>
            <a:off x="13518276" y="3566652"/>
            <a:ext cx="4085037" cy="2723358"/>
          </a:xfrm>
          <a:custGeom>
            <a:avLst/>
            <a:gdLst/>
            <a:ahLst/>
            <a:cxnLst/>
            <a:rect l="l" t="t" r="r" b="b"/>
            <a:pathLst>
              <a:path w="4085037" h="2723358">
                <a:moveTo>
                  <a:pt x="0" y="0"/>
                </a:moveTo>
                <a:lnTo>
                  <a:pt x="4085037" y="0"/>
                </a:lnTo>
                <a:lnTo>
                  <a:pt x="4085037" y="2723357"/>
                </a:lnTo>
                <a:lnTo>
                  <a:pt x="0" y="2723357"/>
                </a:lnTo>
                <a:lnTo>
                  <a:pt x="0" y="0"/>
                </a:lnTo>
                <a:close/>
              </a:path>
            </a:pathLst>
          </a:custGeom>
          <a:blipFill>
            <a:blip r:embed="rId9"/>
            <a:stretch>
              <a:fillRect/>
            </a:stretch>
          </a:blipFill>
        </p:spPr>
        <p:txBody>
          <a:bodyPr/>
          <a:lstStyle/>
          <a:p>
            <a:endParaRPr lang="en-US"/>
          </a:p>
        </p:txBody>
      </p:sp>
      <p:sp>
        <p:nvSpPr>
          <p:cNvPr id="10" name="TextBox 10"/>
          <p:cNvSpPr txBox="1"/>
          <p:nvPr/>
        </p:nvSpPr>
        <p:spPr>
          <a:xfrm>
            <a:off x="534630" y="2290853"/>
            <a:ext cx="12519818" cy="5629094"/>
          </a:xfrm>
          <a:prstGeom prst="rect">
            <a:avLst/>
          </a:prstGeom>
        </p:spPr>
        <p:txBody>
          <a:bodyPr lIns="0" tIns="0" rIns="0" bIns="0" rtlCol="0" anchor="t">
            <a:spAutoFit/>
          </a:bodyPr>
          <a:lstStyle/>
          <a:p>
            <a:pPr marL="766574" lvl="1" indent="-383287" algn="just">
              <a:lnSpc>
                <a:spcPts val="4970"/>
              </a:lnSpc>
              <a:buFont typeface="Arial"/>
              <a:buChar char="•"/>
            </a:pPr>
            <a:r>
              <a:rPr lang="en-US" sz="3550" b="1">
                <a:solidFill>
                  <a:srgbClr val="515254"/>
                </a:solidFill>
                <a:latin typeface="Raleway Bold"/>
                <a:ea typeface="Raleway Bold"/>
                <a:cs typeface="Raleway Bold"/>
                <a:sym typeface="Raleway Bold"/>
              </a:rPr>
              <a:t>Segmentation accuracy </a:t>
            </a:r>
          </a:p>
          <a:p>
            <a:pPr marL="1533148" lvl="2" indent="-511049" algn="just">
              <a:lnSpc>
                <a:spcPts val="4970"/>
              </a:lnSpc>
              <a:buFont typeface="Arial"/>
              <a:buChar char="⚬"/>
            </a:pPr>
            <a:r>
              <a:rPr lang="en-US" sz="3550">
                <a:solidFill>
                  <a:srgbClr val="515254"/>
                </a:solidFill>
                <a:latin typeface="Raleway"/>
                <a:ea typeface="Raleway"/>
                <a:cs typeface="Raleway"/>
                <a:sym typeface="Raleway"/>
              </a:rPr>
              <a:t>Dice Score: 0.63</a:t>
            </a:r>
          </a:p>
          <a:p>
            <a:pPr marL="1533148" lvl="2" indent="-511049" algn="just">
              <a:lnSpc>
                <a:spcPts val="4970"/>
              </a:lnSpc>
              <a:buFont typeface="Arial"/>
              <a:buChar char="⚬"/>
            </a:pPr>
            <a:r>
              <a:rPr lang="en-US" sz="3550">
                <a:solidFill>
                  <a:srgbClr val="515254"/>
                </a:solidFill>
                <a:latin typeface="Raleway"/>
                <a:ea typeface="Raleway"/>
                <a:cs typeface="Raleway"/>
                <a:sym typeface="Raleway"/>
              </a:rPr>
              <a:t>IoU (Intersection-over-Union): 0.51</a:t>
            </a:r>
          </a:p>
          <a:p>
            <a:pPr marL="766574" lvl="1" indent="-383287" algn="just">
              <a:lnSpc>
                <a:spcPts val="4970"/>
              </a:lnSpc>
              <a:buFont typeface="Arial"/>
              <a:buChar char="•"/>
            </a:pPr>
            <a:r>
              <a:rPr lang="en-US" sz="3550" b="1">
                <a:solidFill>
                  <a:srgbClr val="515254"/>
                </a:solidFill>
                <a:latin typeface="Raleway Bold"/>
                <a:ea typeface="Raleway Bold"/>
                <a:cs typeface="Raleway Bold"/>
                <a:sym typeface="Raleway Bold"/>
              </a:rPr>
              <a:t>Visual Servoing Behavior</a:t>
            </a:r>
          </a:p>
          <a:p>
            <a:pPr marL="1533148" lvl="2" indent="-511049" algn="just">
              <a:lnSpc>
                <a:spcPts val="4970"/>
              </a:lnSpc>
              <a:buFont typeface="Arial"/>
              <a:buChar char="⚬"/>
            </a:pPr>
            <a:r>
              <a:rPr lang="en-US" sz="3550">
                <a:solidFill>
                  <a:srgbClr val="515254"/>
                </a:solidFill>
                <a:latin typeface="Raleway"/>
                <a:ea typeface="Raleway"/>
                <a:cs typeface="Raleway"/>
                <a:sym typeface="Raleway"/>
              </a:rPr>
              <a:t>Centering success rate: ~95% </a:t>
            </a:r>
          </a:p>
          <a:p>
            <a:pPr marL="1533148" lvl="2" indent="-511049" algn="just">
              <a:lnSpc>
                <a:spcPts val="4970"/>
              </a:lnSpc>
              <a:buFont typeface="Arial"/>
              <a:buChar char="⚬"/>
            </a:pPr>
            <a:r>
              <a:rPr lang="en-US" sz="3550">
                <a:solidFill>
                  <a:srgbClr val="515254"/>
                </a:solidFill>
                <a:latin typeface="Raleway"/>
                <a:ea typeface="Raleway"/>
                <a:cs typeface="Raleway"/>
                <a:sym typeface="Raleway"/>
              </a:rPr>
              <a:t>Approach stability: Mask often shrinks/lost at close range</a:t>
            </a:r>
          </a:p>
          <a:p>
            <a:pPr marL="766574" lvl="1" indent="-383287" algn="just">
              <a:lnSpc>
                <a:spcPts val="4970"/>
              </a:lnSpc>
              <a:buFont typeface="Arial"/>
              <a:buChar char="•"/>
            </a:pPr>
            <a:r>
              <a:rPr lang="en-US" sz="3550" b="1">
                <a:solidFill>
                  <a:srgbClr val="515254"/>
                </a:solidFill>
                <a:latin typeface="Raleway Bold"/>
                <a:ea typeface="Raleway Bold"/>
                <a:cs typeface="Raleway Bold"/>
                <a:sym typeface="Raleway Bold"/>
              </a:rPr>
              <a:t>Cutting success rate</a:t>
            </a:r>
            <a:r>
              <a:rPr lang="en-US" sz="3550">
                <a:solidFill>
                  <a:srgbClr val="515254"/>
                </a:solidFill>
                <a:latin typeface="Raleway"/>
                <a:ea typeface="Raleway"/>
                <a:cs typeface="Raleway"/>
                <a:sym typeface="Raleway"/>
              </a:rPr>
              <a:t>: 40%</a:t>
            </a:r>
          </a:p>
          <a:p>
            <a:pPr marL="766574" lvl="1" indent="-383287" algn="just">
              <a:lnSpc>
                <a:spcPts val="4970"/>
              </a:lnSpc>
              <a:buFont typeface="Arial"/>
              <a:buChar char="•"/>
            </a:pPr>
            <a:r>
              <a:rPr lang="en-US" sz="3550" b="1">
                <a:solidFill>
                  <a:srgbClr val="515254"/>
                </a:solidFill>
                <a:latin typeface="Raleway Bold"/>
                <a:ea typeface="Raleway Bold"/>
                <a:cs typeface="Raleway Bold"/>
                <a:sym typeface="Raleway Bold"/>
              </a:rPr>
              <a:t>Total hardware cost</a:t>
            </a:r>
            <a:r>
              <a:rPr lang="en-US" sz="3550">
                <a:solidFill>
                  <a:srgbClr val="515254"/>
                </a:solidFill>
                <a:latin typeface="Raleway"/>
                <a:ea typeface="Raleway"/>
                <a:cs typeface="Raleway"/>
                <a:sym typeface="Raleway"/>
              </a:rPr>
              <a:t>: &lt; €50</a:t>
            </a:r>
          </a:p>
        </p:txBody>
      </p:sp>
      <p:sp>
        <p:nvSpPr>
          <p:cNvPr id="11" name="TextBox 11"/>
          <p:cNvSpPr txBox="1"/>
          <p:nvPr/>
        </p:nvSpPr>
        <p:spPr>
          <a:xfrm>
            <a:off x="14740797" y="3011015"/>
            <a:ext cx="1957586" cy="432054"/>
          </a:xfrm>
          <a:prstGeom prst="rect">
            <a:avLst/>
          </a:prstGeom>
        </p:spPr>
        <p:txBody>
          <a:bodyPr lIns="0" tIns="0" rIns="0" bIns="0" rtlCol="0" anchor="t">
            <a:spAutoFit/>
          </a:bodyPr>
          <a:lstStyle/>
          <a:p>
            <a:pPr algn="ctr">
              <a:lnSpc>
                <a:spcPts val="3486"/>
              </a:lnSpc>
              <a:spcBef>
                <a:spcPct val="0"/>
              </a:spcBef>
            </a:pPr>
            <a:r>
              <a:rPr lang="en-US" sz="2490">
                <a:solidFill>
                  <a:srgbClr val="515254"/>
                </a:solidFill>
                <a:latin typeface="Raleway"/>
                <a:ea typeface="Raleway"/>
                <a:cs typeface="Raleway"/>
                <a:sym typeface="Raleway"/>
              </a:rPr>
              <a:t>RGB image</a:t>
            </a:r>
          </a:p>
        </p:txBody>
      </p:sp>
      <p:sp>
        <p:nvSpPr>
          <p:cNvPr id="12" name="TextBox 12"/>
          <p:cNvSpPr txBox="1"/>
          <p:nvPr/>
        </p:nvSpPr>
        <p:spPr>
          <a:xfrm>
            <a:off x="14169853" y="6305732"/>
            <a:ext cx="3099473" cy="413062"/>
          </a:xfrm>
          <a:prstGeom prst="rect">
            <a:avLst/>
          </a:prstGeom>
        </p:spPr>
        <p:txBody>
          <a:bodyPr wrap="square" lIns="0" tIns="0" rIns="0" bIns="0" rtlCol="0" anchor="t">
            <a:spAutoFit/>
          </a:bodyPr>
          <a:lstStyle/>
          <a:p>
            <a:pPr algn="ctr">
              <a:lnSpc>
                <a:spcPts val="3487"/>
              </a:lnSpc>
              <a:spcBef>
                <a:spcPct val="0"/>
              </a:spcBef>
            </a:pPr>
            <a:r>
              <a:rPr lang="en-US" sz="2491" dirty="0">
                <a:solidFill>
                  <a:srgbClr val="515254"/>
                </a:solidFill>
                <a:latin typeface="Raleway"/>
                <a:ea typeface="Raleway"/>
                <a:cs typeface="Raleway"/>
                <a:sym typeface="Raleway"/>
              </a:rPr>
              <a:t>Ground truth mask</a:t>
            </a:r>
          </a:p>
        </p:txBody>
      </p:sp>
      <p:sp>
        <p:nvSpPr>
          <p:cNvPr id="13" name="TextBox 13"/>
          <p:cNvSpPr txBox="1"/>
          <p:nvPr/>
        </p:nvSpPr>
        <p:spPr>
          <a:xfrm>
            <a:off x="14028766" y="9659788"/>
            <a:ext cx="3058583" cy="413062"/>
          </a:xfrm>
          <a:prstGeom prst="rect">
            <a:avLst/>
          </a:prstGeom>
        </p:spPr>
        <p:txBody>
          <a:bodyPr wrap="square" lIns="0" tIns="0" rIns="0" bIns="0" rtlCol="0" anchor="t">
            <a:spAutoFit/>
          </a:bodyPr>
          <a:lstStyle/>
          <a:p>
            <a:pPr algn="ctr">
              <a:lnSpc>
                <a:spcPts val="3487"/>
              </a:lnSpc>
              <a:spcBef>
                <a:spcPct val="0"/>
              </a:spcBef>
            </a:pPr>
            <a:r>
              <a:rPr lang="en-US" sz="2491" dirty="0">
                <a:solidFill>
                  <a:srgbClr val="515254"/>
                </a:solidFill>
                <a:latin typeface="Raleway"/>
                <a:ea typeface="Raleway"/>
                <a:cs typeface="Raleway"/>
                <a:sym typeface="Raleway"/>
              </a:rPr>
              <a:t>Predicted mask</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Freeform 5"/>
          <p:cNvSpPr/>
          <p:nvPr/>
        </p:nvSpPr>
        <p:spPr>
          <a:xfrm rot="-5400000" flipH="1" flipV="1">
            <a:off x="-378057" y="-232183"/>
            <a:ext cx="4341680" cy="4341680"/>
          </a:xfrm>
          <a:custGeom>
            <a:avLst/>
            <a:gdLst/>
            <a:ahLst/>
            <a:cxnLst/>
            <a:rect l="l" t="t" r="r" b="b"/>
            <a:pathLst>
              <a:path w="4341680" h="4341680">
                <a:moveTo>
                  <a:pt x="4341681" y="4341680"/>
                </a:moveTo>
                <a:lnTo>
                  <a:pt x="0" y="4341680"/>
                </a:lnTo>
                <a:lnTo>
                  <a:pt x="0" y="0"/>
                </a:lnTo>
                <a:lnTo>
                  <a:pt x="4341681" y="0"/>
                </a:lnTo>
                <a:lnTo>
                  <a:pt x="4341681" y="4341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TextBox 6"/>
          <p:cNvSpPr txBox="1"/>
          <p:nvPr/>
        </p:nvSpPr>
        <p:spPr>
          <a:xfrm>
            <a:off x="3829316" y="1400175"/>
            <a:ext cx="10768654" cy="1160781"/>
          </a:xfrm>
          <a:prstGeom prst="rect">
            <a:avLst/>
          </a:prstGeom>
        </p:spPr>
        <p:txBody>
          <a:bodyPr lIns="0" tIns="0" rIns="0" bIns="0" rtlCol="0" anchor="t">
            <a:spAutoFit/>
          </a:bodyPr>
          <a:lstStyle/>
          <a:p>
            <a:pPr algn="ctr">
              <a:lnSpc>
                <a:spcPts val="8080"/>
              </a:lnSpc>
            </a:pPr>
            <a:r>
              <a:rPr lang="en-US" sz="10100" b="1">
                <a:solidFill>
                  <a:srgbClr val="515254"/>
                </a:solidFill>
                <a:latin typeface="Raleway Bold"/>
                <a:ea typeface="Raleway Bold"/>
                <a:cs typeface="Raleway Bold"/>
                <a:sym typeface="Raleway Bold"/>
              </a:rPr>
              <a:t>Conclusion</a:t>
            </a:r>
          </a:p>
        </p:txBody>
      </p:sp>
      <p:sp>
        <p:nvSpPr>
          <p:cNvPr id="7" name="Freeform 7"/>
          <p:cNvSpPr/>
          <p:nvPr/>
        </p:nvSpPr>
        <p:spPr>
          <a:xfrm rot="-5463276">
            <a:off x="15597493" y="7412122"/>
            <a:ext cx="3127042" cy="3127042"/>
          </a:xfrm>
          <a:custGeom>
            <a:avLst/>
            <a:gdLst/>
            <a:ahLst/>
            <a:cxnLst/>
            <a:rect l="l" t="t" r="r" b="b"/>
            <a:pathLst>
              <a:path w="3127042" h="3127042">
                <a:moveTo>
                  <a:pt x="0" y="0"/>
                </a:moveTo>
                <a:lnTo>
                  <a:pt x="3127042" y="0"/>
                </a:lnTo>
                <a:lnTo>
                  <a:pt x="3127042" y="3127042"/>
                </a:lnTo>
                <a:lnTo>
                  <a:pt x="0" y="3127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TextBox 8"/>
          <p:cNvSpPr txBox="1"/>
          <p:nvPr/>
        </p:nvSpPr>
        <p:spPr>
          <a:xfrm>
            <a:off x="2115261" y="2769180"/>
            <a:ext cx="14902181" cy="6679721"/>
          </a:xfrm>
          <a:prstGeom prst="rect">
            <a:avLst/>
          </a:prstGeom>
        </p:spPr>
        <p:txBody>
          <a:bodyPr lIns="0" tIns="0" rIns="0" bIns="0" rtlCol="0" anchor="t">
            <a:spAutoFit/>
          </a:bodyPr>
          <a:lstStyle/>
          <a:p>
            <a:pPr algn="l">
              <a:lnSpc>
                <a:spcPts val="4051"/>
              </a:lnSpc>
              <a:spcBef>
                <a:spcPct val="0"/>
              </a:spcBef>
            </a:pPr>
            <a:r>
              <a:rPr lang="en-US" sz="2893">
                <a:solidFill>
                  <a:srgbClr val="515254"/>
                </a:solidFill>
                <a:latin typeface="Raleway"/>
                <a:ea typeface="Raleway"/>
                <a:cs typeface="Raleway"/>
                <a:sym typeface="Raleway"/>
              </a:rPr>
              <a:t>The system demonstrates that it is feasible to build an autonomous, vision-guided basil harvester using:</a:t>
            </a:r>
          </a:p>
          <a:p>
            <a:pPr marL="624781" lvl="1" indent="-312391" algn="l">
              <a:lnSpc>
                <a:spcPts val="4051"/>
              </a:lnSpc>
              <a:spcBef>
                <a:spcPct val="0"/>
              </a:spcBef>
              <a:buFont typeface="Arial"/>
              <a:buChar char="•"/>
            </a:pPr>
            <a:r>
              <a:rPr lang="en-US" sz="2893">
                <a:solidFill>
                  <a:srgbClr val="515254"/>
                </a:solidFill>
                <a:latin typeface="Raleway"/>
                <a:ea typeface="Raleway"/>
                <a:cs typeface="Raleway"/>
                <a:sym typeface="Raleway"/>
              </a:rPr>
              <a:t>Only a monocular RGB camera</a:t>
            </a:r>
          </a:p>
          <a:p>
            <a:pPr marL="624781" lvl="1" indent="-312391" algn="l">
              <a:lnSpc>
                <a:spcPts val="4051"/>
              </a:lnSpc>
              <a:spcBef>
                <a:spcPct val="0"/>
              </a:spcBef>
              <a:buFont typeface="Arial"/>
              <a:buChar char="•"/>
            </a:pPr>
            <a:r>
              <a:rPr lang="en-US" sz="2893">
                <a:solidFill>
                  <a:srgbClr val="515254"/>
                </a:solidFill>
                <a:latin typeface="Raleway"/>
                <a:ea typeface="Raleway"/>
                <a:cs typeface="Raleway"/>
                <a:sym typeface="Raleway"/>
              </a:rPr>
              <a:t>A fine-tuned segmentation model (LoRA-SAM)</a:t>
            </a:r>
          </a:p>
          <a:p>
            <a:pPr marL="624781" lvl="1" indent="-312391" algn="l">
              <a:lnSpc>
                <a:spcPts val="4051"/>
              </a:lnSpc>
              <a:spcBef>
                <a:spcPct val="0"/>
              </a:spcBef>
              <a:buFont typeface="Arial"/>
              <a:buChar char="•"/>
            </a:pPr>
            <a:r>
              <a:rPr lang="en-US" sz="2893">
                <a:solidFill>
                  <a:srgbClr val="515254"/>
                </a:solidFill>
                <a:latin typeface="Raleway"/>
                <a:ea typeface="Raleway"/>
                <a:cs typeface="Raleway"/>
                <a:sym typeface="Raleway"/>
              </a:rPr>
              <a:t>Closed-loop visual servoing on low-cost hardware (ESP32 + servos)</a:t>
            </a:r>
          </a:p>
          <a:p>
            <a:pPr algn="l">
              <a:lnSpc>
                <a:spcPts val="4051"/>
              </a:lnSpc>
              <a:spcBef>
                <a:spcPct val="0"/>
              </a:spcBef>
            </a:pPr>
            <a:endParaRPr lang="en-US" sz="2893">
              <a:solidFill>
                <a:srgbClr val="515254"/>
              </a:solidFill>
              <a:latin typeface="Raleway"/>
              <a:ea typeface="Raleway"/>
              <a:cs typeface="Raleway"/>
              <a:sym typeface="Raleway"/>
            </a:endParaRPr>
          </a:p>
          <a:p>
            <a:pPr algn="l">
              <a:lnSpc>
                <a:spcPts val="4051"/>
              </a:lnSpc>
              <a:spcBef>
                <a:spcPct val="0"/>
              </a:spcBef>
            </a:pPr>
            <a:r>
              <a:rPr lang="en-US" sz="2893" b="1">
                <a:solidFill>
                  <a:srgbClr val="515254"/>
                </a:solidFill>
                <a:latin typeface="Raleway Bold"/>
                <a:ea typeface="Raleway Bold"/>
                <a:cs typeface="Raleway Bold"/>
                <a:sym typeface="Raleway Bold"/>
              </a:rPr>
              <a:t>Key Outcomes</a:t>
            </a:r>
          </a:p>
          <a:p>
            <a:pPr marL="624781" lvl="1" indent="-312391" algn="l">
              <a:lnSpc>
                <a:spcPts val="4051"/>
              </a:lnSpc>
              <a:spcBef>
                <a:spcPct val="0"/>
              </a:spcBef>
              <a:buFont typeface="Arial"/>
              <a:buChar char="•"/>
            </a:pPr>
            <a:r>
              <a:rPr lang="en-US" sz="2893">
                <a:solidFill>
                  <a:srgbClr val="515254"/>
                </a:solidFill>
                <a:latin typeface="Raleway"/>
                <a:ea typeface="Raleway"/>
                <a:cs typeface="Raleway"/>
                <a:sym typeface="Raleway"/>
              </a:rPr>
              <a:t>Real-time petiole detection and control with no depth sensor</a:t>
            </a:r>
          </a:p>
          <a:p>
            <a:pPr marL="624781" lvl="1" indent="-312391" algn="l">
              <a:lnSpc>
                <a:spcPts val="4051"/>
              </a:lnSpc>
              <a:spcBef>
                <a:spcPct val="0"/>
              </a:spcBef>
              <a:buFont typeface="Arial"/>
              <a:buChar char="•"/>
            </a:pPr>
            <a:r>
              <a:rPr lang="en-US" sz="2893">
                <a:solidFill>
                  <a:srgbClr val="515254"/>
                </a:solidFill>
                <a:latin typeface="Raleway"/>
                <a:ea typeface="Raleway"/>
                <a:cs typeface="Raleway"/>
                <a:sym typeface="Raleway"/>
              </a:rPr>
              <a:t>End-to-end harvesting cycle: segment → center → approach → cut</a:t>
            </a:r>
          </a:p>
          <a:p>
            <a:pPr marL="624781" lvl="1" indent="-312391" algn="l">
              <a:lnSpc>
                <a:spcPts val="4051"/>
              </a:lnSpc>
              <a:spcBef>
                <a:spcPct val="0"/>
              </a:spcBef>
              <a:buFont typeface="Arial"/>
              <a:buChar char="•"/>
            </a:pPr>
            <a:r>
              <a:rPr lang="en-US" sz="2893">
                <a:solidFill>
                  <a:srgbClr val="515254"/>
                </a:solidFill>
                <a:latin typeface="Raleway"/>
                <a:ea typeface="Raleway"/>
                <a:cs typeface="Raleway"/>
                <a:sym typeface="Raleway"/>
              </a:rPr>
              <a:t>Total system cost under €50</a:t>
            </a:r>
          </a:p>
          <a:p>
            <a:pPr marL="624781" lvl="1" indent="-312391" algn="l">
              <a:lnSpc>
                <a:spcPts val="4051"/>
              </a:lnSpc>
              <a:spcBef>
                <a:spcPct val="0"/>
              </a:spcBef>
              <a:buFont typeface="Arial"/>
              <a:buChar char="•"/>
            </a:pPr>
            <a:r>
              <a:rPr lang="en-US" sz="2893">
                <a:solidFill>
                  <a:srgbClr val="515254"/>
                </a:solidFill>
                <a:latin typeface="Raleway"/>
                <a:ea typeface="Raleway"/>
                <a:cs typeface="Raleway"/>
                <a:sym typeface="Raleway"/>
              </a:rPr>
              <a:t>Cutting success rate: 40% — with clear room for improvement</a:t>
            </a:r>
          </a:p>
          <a:p>
            <a:pPr algn="l">
              <a:lnSpc>
                <a:spcPts val="4051"/>
              </a:lnSpc>
              <a:spcBef>
                <a:spcPct val="0"/>
              </a:spcBef>
            </a:pPr>
            <a:endParaRPr lang="en-US" sz="2893">
              <a:solidFill>
                <a:srgbClr val="515254"/>
              </a:solidFill>
              <a:latin typeface="Raleway"/>
              <a:ea typeface="Raleway"/>
              <a:cs typeface="Raleway"/>
              <a:sym typeface="Raleway"/>
            </a:endParaRPr>
          </a:p>
          <a:p>
            <a:pPr algn="ctr">
              <a:lnSpc>
                <a:spcPts val="4051"/>
              </a:lnSpc>
              <a:spcBef>
                <a:spcPct val="0"/>
              </a:spcBef>
            </a:pPr>
            <a:endParaRPr lang="en-US" sz="2893">
              <a:solidFill>
                <a:srgbClr val="515254"/>
              </a:solidFill>
              <a:latin typeface="Raleway"/>
              <a:ea typeface="Raleway"/>
              <a:cs typeface="Raleway"/>
              <a:sym typeface="Raleway"/>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p:cNvSpPr txBox="1"/>
          <p:nvPr/>
        </p:nvSpPr>
        <p:spPr>
          <a:xfrm>
            <a:off x="2435013" y="2009830"/>
            <a:ext cx="13417975" cy="7000325"/>
          </a:xfrm>
          <a:prstGeom prst="rect">
            <a:avLst/>
          </a:prstGeom>
        </p:spPr>
        <p:txBody>
          <a:bodyPr lIns="0" tIns="0" rIns="0" bIns="0" rtlCol="0" anchor="t">
            <a:spAutoFit/>
          </a:bodyPr>
          <a:lstStyle/>
          <a:p>
            <a:pPr algn="ctr">
              <a:lnSpc>
                <a:spcPts val="4259"/>
              </a:lnSpc>
            </a:pPr>
            <a:r>
              <a:rPr lang="en-US" sz="4259">
                <a:solidFill>
                  <a:srgbClr val="515254"/>
                </a:solidFill>
                <a:latin typeface="Raleway"/>
                <a:ea typeface="Raleway"/>
                <a:cs typeface="Raleway"/>
                <a:sym typeface="Raleway"/>
              </a:rPr>
              <a:t>Master’s Thesis</a:t>
            </a:r>
          </a:p>
          <a:p>
            <a:pPr algn="ctr">
              <a:lnSpc>
                <a:spcPts val="4259"/>
              </a:lnSpc>
            </a:pPr>
            <a:r>
              <a:rPr lang="en-US" sz="4259" b="1" i="1">
                <a:solidFill>
                  <a:srgbClr val="515254"/>
                </a:solidFill>
                <a:latin typeface="Raleway Bold Italics"/>
                <a:ea typeface="Raleway Bold Italics"/>
                <a:cs typeface="Raleway Bold Italics"/>
                <a:sym typeface="Raleway Bold Italics"/>
              </a:rPr>
              <a:t>Vision-Guided Robotic System for Basil Harvesting</a:t>
            </a:r>
          </a:p>
          <a:p>
            <a:pPr algn="ctr">
              <a:lnSpc>
                <a:spcPts val="4259"/>
              </a:lnSpc>
            </a:pPr>
            <a:endParaRPr lang="en-US" sz="4259" b="1" i="1">
              <a:solidFill>
                <a:srgbClr val="515254"/>
              </a:solidFill>
              <a:latin typeface="Raleway Bold Italics"/>
              <a:ea typeface="Raleway Bold Italics"/>
              <a:cs typeface="Raleway Bold Italics"/>
              <a:sym typeface="Raleway Bold Italics"/>
            </a:endParaRPr>
          </a:p>
          <a:p>
            <a:pPr algn="ctr">
              <a:lnSpc>
                <a:spcPts val="4259"/>
              </a:lnSpc>
            </a:pPr>
            <a:endParaRPr lang="en-US" sz="4259" b="1" i="1">
              <a:solidFill>
                <a:srgbClr val="515254"/>
              </a:solidFill>
              <a:latin typeface="Raleway Bold Italics"/>
              <a:ea typeface="Raleway Bold Italics"/>
              <a:cs typeface="Raleway Bold Italics"/>
              <a:sym typeface="Raleway Bold Italics"/>
            </a:endParaRPr>
          </a:p>
          <a:p>
            <a:pPr algn="ctr">
              <a:lnSpc>
                <a:spcPts val="4259"/>
              </a:lnSpc>
            </a:pPr>
            <a:endParaRPr lang="en-US" sz="4259" b="1" i="1">
              <a:solidFill>
                <a:srgbClr val="515254"/>
              </a:solidFill>
              <a:latin typeface="Raleway Bold Italics"/>
              <a:ea typeface="Raleway Bold Italics"/>
              <a:cs typeface="Raleway Bold Italics"/>
              <a:sym typeface="Raleway Bold Italics"/>
            </a:endParaRPr>
          </a:p>
          <a:p>
            <a:pPr algn="ctr">
              <a:lnSpc>
                <a:spcPts val="4259"/>
              </a:lnSpc>
            </a:pPr>
            <a:endParaRPr lang="en-US" sz="4259" b="1" i="1">
              <a:solidFill>
                <a:srgbClr val="515254"/>
              </a:solidFill>
              <a:latin typeface="Raleway Bold Italics"/>
              <a:ea typeface="Raleway Bold Italics"/>
              <a:cs typeface="Raleway Bold Italics"/>
              <a:sym typeface="Raleway Bold Italics"/>
            </a:endParaRPr>
          </a:p>
          <a:p>
            <a:pPr algn="ctr">
              <a:lnSpc>
                <a:spcPts val="4259"/>
              </a:lnSpc>
            </a:pPr>
            <a:endParaRPr lang="en-US" sz="4259" b="1" i="1">
              <a:solidFill>
                <a:srgbClr val="515254"/>
              </a:solidFill>
              <a:latin typeface="Raleway Bold Italics"/>
              <a:ea typeface="Raleway Bold Italics"/>
              <a:cs typeface="Raleway Bold Italics"/>
              <a:sym typeface="Raleway Bold Italics"/>
            </a:endParaRPr>
          </a:p>
          <a:p>
            <a:pPr algn="ctr">
              <a:lnSpc>
                <a:spcPts val="4259"/>
              </a:lnSpc>
            </a:pPr>
            <a:endParaRPr lang="en-US" sz="4259" b="1" i="1">
              <a:solidFill>
                <a:srgbClr val="515254"/>
              </a:solidFill>
              <a:latin typeface="Raleway Bold Italics"/>
              <a:ea typeface="Raleway Bold Italics"/>
              <a:cs typeface="Raleway Bold Italics"/>
              <a:sym typeface="Raleway Bold Italics"/>
            </a:endParaRPr>
          </a:p>
          <a:p>
            <a:pPr algn="ctr">
              <a:lnSpc>
                <a:spcPts val="4259"/>
              </a:lnSpc>
            </a:pPr>
            <a:endParaRPr lang="en-US" sz="4259" b="1" i="1">
              <a:solidFill>
                <a:srgbClr val="515254"/>
              </a:solidFill>
              <a:latin typeface="Raleway Bold Italics"/>
              <a:ea typeface="Raleway Bold Italics"/>
              <a:cs typeface="Raleway Bold Italics"/>
              <a:sym typeface="Raleway Bold Italics"/>
            </a:endParaRPr>
          </a:p>
          <a:p>
            <a:pPr algn="ctr">
              <a:lnSpc>
                <a:spcPts val="4259"/>
              </a:lnSpc>
            </a:pPr>
            <a:endParaRPr lang="en-US" sz="4259" b="1" i="1">
              <a:solidFill>
                <a:srgbClr val="515254"/>
              </a:solidFill>
              <a:latin typeface="Raleway Bold Italics"/>
              <a:ea typeface="Raleway Bold Italics"/>
              <a:cs typeface="Raleway Bold Italics"/>
              <a:sym typeface="Raleway Bold Italics"/>
            </a:endParaRPr>
          </a:p>
          <a:p>
            <a:pPr algn="ctr">
              <a:lnSpc>
                <a:spcPts val="4259"/>
              </a:lnSpc>
            </a:pPr>
            <a:endParaRPr lang="en-US" sz="4259" b="1" i="1">
              <a:solidFill>
                <a:srgbClr val="515254"/>
              </a:solidFill>
              <a:latin typeface="Raleway Bold Italics"/>
              <a:ea typeface="Raleway Bold Italics"/>
              <a:cs typeface="Raleway Bold Italics"/>
              <a:sym typeface="Raleway Bold Italics"/>
            </a:endParaRPr>
          </a:p>
          <a:p>
            <a:pPr algn="ctr">
              <a:lnSpc>
                <a:spcPts val="4259"/>
              </a:lnSpc>
            </a:pPr>
            <a:endParaRPr lang="en-US" sz="4259" b="1" i="1">
              <a:solidFill>
                <a:srgbClr val="515254"/>
              </a:solidFill>
              <a:latin typeface="Raleway Bold Italics"/>
              <a:ea typeface="Raleway Bold Italics"/>
              <a:cs typeface="Raleway Bold Italics"/>
              <a:sym typeface="Raleway Bold Italics"/>
            </a:endParaRPr>
          </a:p>
          <a:p>
            <a:pPr algn="ctr">
              <a:lnSpc>
                <a:spcPts val="4259"/>
              </a:lnSpc>
            </a:pPr>
            <a:r>
              <a:rPr lang="en-US" sz="4259">
                <a:solidFill>
                  <a:srgbClr val="515254"/>
                </a:solidFill>
                <a:latin typeface="Raleway"/>
                <a:ea typeface="Raleway"/>
                <a:cs typeface="Raleway"/>
                <a:sym typeface="Raleway"/>
              </a:rPr>
              <a:t>Presented by Marin Marian</a:t>
            </a:r>
          </a:p>
        </p:txBody>
      </p:sp>
      <p:sp>
        <p:nvSpPr>
          <p:cNvPr id="6" name="TextBox 6"/>
          <p:cNvSpPr txBox="1"/>
          <p:nvPr/>
        </p:nvSpPr>
        <p:spPr>
          <a:xfrm>
            <a:off x="2754150" y="4881802"/>
            <a:ext cx="12779699" cy="1770732"/>
          </a:xfrm>
          <a:prstGeom prst="rect">
            <a:avLst/>
          </a:prstGeom>
        </p:spPr>
        <p:txBody>
          <a:bodyPr lIns="0" tIns="0" rIns="0" bIns="0" rtlCol="0" anchor="t">
            <a:spAutoFit/>
          </a:bodyPr>
          <a:lstStyle/>
          <a:p>
            <a:pPr algn="ctr">
              <a:lnSpc>
                <a:spcPts val="12435"/>
              </a:lnSpc>
            </a:pPr>
            <a:r>
              <a:rPr lang="en-US" sz="15544" b="1">
                <a:solidFill>
                  <a:srgbClr val="515254"/>
                </a:solidFill>
                <a:latin typeface="Raleway Bold"/>
                <a:ea typeface="Raleway Bold"/>
                <a:cs typeface="Raleway Bold"/>
                <a:sym typeface="Raleway Bold"/>
              </a:rPr>
              <a:t>Thank You</a:t>
            </a:r>
          </a:p>
        </p:txBody>
      </p:sp>
      <p:sp>
        <p:nvSpPr>
          <p:cNvPr id="7" name="Freeform 7"/>
          <p:cNvSpPr/>
          <p:nvPr/>
        </p:nvSpPr>
        <p:spPr>
          <a:xfrm>
            <a:off x="-4049114" y="3836114"/>
            <a:ext cx="7310106" cy="7310106"/>
          </a:xfrm>
          <a:custGeom>
            <a:avLst/>
            <a:gdLst/>
            <a:ahLst/>
            <a:cxnLst/>
            <a:rect l="l" t="t" r="r" b="b"/>
            <a:pathLst>
              <a:path w="7310106" h="7310106">
                <a:moveTo>
                  <a:pt x="0" y="0"/>
                </a:moveTo>
                <a:lnTo>
                  <a:pt x="7310107" y="0"/>
                </a:lnTo>
                <a:lnTo>
                  <a:pt x="7310107" y="7310106"/>
                </a:lnTo>
                <a:lnTo>
                  <a:pt x="0" y="73101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5400000" flipH="1">
            <a:off x="15326424" y="-328987"/>
            <a:ext cx="6653128" cy="6653128"/>
          </a:xfrm>
          <a:custGeom>
            <a:avLst/>
            <a:gdLst/>
            <a:ahLst/>
            <a:cxnLst/>
            <a:rect l="l" t="t" r="r" b="b"/>
            <a:pathLst>
              <a:path w="6653128" h="6653128">
                <a:moveTo>
                  <a:pt x="6653128" y="0"/>
                </a:moveTo>
                <a:lnTo>
                  <a:pt x="0" y="0"/>
                </a:lnTo>
                <a:lnTo>
                  <a:pt x="0" y="6653128"/>
                </a:lnTo>
                <a:lnTo>
                  <a:pt x="6653128" y="6653128"/>
                </a:lnTo>
                <a:lnTo>
                  <a:pt x="66531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3668621" y="777235"/>
            <a:ext cx="10950757" cy="579129"/>
          </a:xfrm>
          <a:prstGeom prst="rect">
            <a:avLst/>
          </a:prstGeom>
        </p:spPr>
        <p:txBody>
          <a:bodyPr lIns="0" tIns="0" rIns="0" bIns="0" rtlCol="0" anchor="t">
            <a:spAutoFit/>
          </a:bodyPr>
          <a:lstStyle/>
          <a:p>
            <a:pPr algn="ctr">
              <a:lnSpc>
                <a:spcPts val="4314"/>
              </a:lnSpc>
            </a:pPr>
            <a:r>
              <a:rPr lang="en-US" sz="4314">
                <a:solidFill>
                  <a:srgbClr val="515254"/>
                </a:solidFill>
                <a:latin typeface="Raleway"/>
                <a:ea typeface="Raleway"/>
                <a:cs typeface="Raleway"/>
                <a:sym typeface="Raleway"/>
              </a:rPr>
              <a:t>Vrije Universiteit Amsterdam | 2025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p:cNvSpPr txBox="1"/>
          <p:nvPr/>
        </p:nvSpPr>
        <p:spPr>
          <a:xfrm>
            <a:off x="1947906" y="3342147"/>
            <a:ext cx="14843339" cy="5089355"/>
          </a:xfrm>
          <a:prstGeom prst="rect">
            <a:avLst/>
          </a:prstGeom>
        </p:spPr>
        <p:txBody>
          <a:bodyPr lIns="0" tIns="0" rIns="0" bIns="0" rtlCol="0" anchor="t">
            <a:spAutoFit/>
          </a:bodyPr>
          <a:lstStyle/>
          <a:p>
            <a:pPr algn="just">
              <a:lnSpc>
                <a:spcPts val="5084"/>
              </a:lnSpc>
            </a:pPr>
            <a:r>
              <a:rPr lang="en-US" sz="3631" b="1">
                <a:solidFill>
                  <a:srgbClr val="515254"/>
                </a:solidFill>
                <a:latin typeface="Raleway Bold"/>
                <a:ea typeface="Raleway Bold"/>
                <a:cs typeface="Raleway Bold"/>
                <a:sym typeface="Raleway Bold"/>
              </a:rPr>
              <a:t>Background</a:t>
            </a:r>
          </a:p>
          <a:p>
            <a:pPr marL="784080" lvl="1" indent="-392040" algn="just">
              <a:lnSpc>
                <a:spcPts val="5084"/>
              </a:lnSpc>
              <a:buFont typeface="Arial"/>
              <a:buChar char="•"/>
            </a:pPr>
            <a:r>
              <a:rPr lang="en-US" sz="3631">
                <a:solidFill>
                  <a:srgbClr val="515254"/>
                </a:solidFill>
                <a:latin typeface="Raleway"/>
                <a:ea typeface="Raleway"/>
                <a:cs typeface="Raleway"/>
                <a:sym typeface="Raleway"/>
              </a:rPr>
              <a:t>Agriculture workforce is shrinking -2.5 mil. workers in EU</a:t>
            </a:r>
          </a:p>
          <a:p>
            <a:pPr marL="784080" lvl="1" indent="-392040" algn="just">
              <a:lnSpc>
                <a:spcPts val="5084"/>
              </a:lnSpc>
              <a:buFont typeface="Arial"/>
              <a:buChar char="•"/>
            </a:pPr>
            <a:r>
              <a:rPr lang="en-US" sz="3631">
                <a:solidFill>
                  <a:srgbClr val="515254"/>
                </a:solidFill>
                <a:latin typeface="Raleway"/>
                <a:ea typeface="Raleway"/>
                <a:cs typeface="Raleway"/>
                <a:sym typeface="Raleway"/>
              </a:rPr>
              <a:t>Manual basil harvesting is time-consuming and requires precision</a:t>
            </a:r>
          </a:p>
          <a:p>
            <a:pPr algn="just">
              <a:lnSpc>
                <a:spcPts val="5084"/>
              </a:lnSpc>
            </a:pPr>
            <a:endParaRPr lang="en-US" sz="3631">
              <a:solidFill>
                <a:srgbClr val="515254"/>
              </a:solidFill>
              <a:latin typeface="Raleway"/>
              <a:ea typeface="Raleway"/>
              <a:cs typeface="Raleway"/>
              <a:sym typeface="Raleway"/>
            </a:endParaRPr>
          </a:p>
          <a:p>
            <a:pPr algn="just">
              <a:lnSpc>
                <a:spcPts val="5084"/>
              </a:lnSpc>
            </a:pPr>
            <a:r>
              <a:rPr lang="en-US" sz="3631" b="1">
                <a:solidFill>
                  <a:srgbClr val="515254"/>
                </a:solidFill>
                <a:latin typeface="Raleway Bold"/>
                <a:ea typeface="Raleway Bold"/>
                <a:cs typeface="Raleway Bold"/>
                <a:sym typeface="Raleway Bold"/>
              </a:rPr>
              <a:t>Motivation</a:t>
            </a:r>
          </a:p>
          <a:p>
            <a:pPr marL="784080" lvl="1" indent="-392040" algn="just">
              <a:lnSpc>
                <a:spcPts val="5084"/>
              </a:lnSpc>
              <a:buFont typeface="Arial"/>
              <a:buChar char="•"/>
            </a:pPr>
            <a:r>
              <a:rPr lang="en-US" sz="3631">
                <a:solidFill>
                  <a:srgbClr val="515254"/>
                </a:solidFill>
                <a:latin typeface="Raleway"/>
                <a:ea typeface="Raleway"/>
                <a:cs typeface="Raleway"/>
                <a:sym typeface="Raleway"/>
              </a:rPr>
              <a:t>Need for low-cost, automated harvesting</a:t>
            </a:r>
          </a:p>
          <a:p>
            <a:pPr marL="784080" lvl="1" indent="-392040" algn="just">
              <a:lnSpc>
                <a:spcPts val="5084"/>
              </a:lnSpc>
              <a:buFont typeface="Arial"/>
              <a:buChar char="•"/>
            </a:pPr>
            <a:r>
              <a:rPr lang="en-US" sz="3631">
                <a:solidFill>
                  <a:srgbClr val="515254"/>
                </a:solidFill>
                <a:latin typeface="Raleway"/>
                <a:ea typeface="Raleway"/>
                <a:cs typeface="Raleway"/>
                <a:sym typeface="Raleway"/>
              </a:rPr>
              <a:t>Avoiding reliance on expensive sensors like depth cameras</a:t>
            </a:r>
          </a:p>
          <a:p>
            <a:pPr algn="just">
              <a:lnSpc>
                <a:spcPts val="5084"/>
              </a:lnSpc>
            </a:pPr>
            <a:endParaRPr lang="en-US" sz="3631">
              <a:solidFill>
                <a:srgbClr val="515254"/>
              </a:solidFill>
              <a:latin typeface="Raleway"/>
              <a:ea typeface="Raleway"/>
              <a:cs typeface="Raleway"/>
              <a:sym typeface="Raleway"/>
            </a:endParaRPr>
          </a:p>
        </p:txBody>
      </p:sp>
      <p:sp>
        <p:nvSpPr>
          <p:cNvPr id="6" name="Freeform 6"/>
          <p:cNvSpPr/>
          <p:nvPr/>
        </p:nvSpPr>
        <p:spPr>
          <a:xfrm rot="-5400000" flipH="1" flipV="1">
            <a:off x="-378057" y="-232183"/>
            <a:ext cx="4341680" cy="4341680"/>
          </a:xfrm>
          <a:custGeom>
            <a:avLst/>
            <a:gdLst/>
            <a:ahLst/>
            <a:cxnLst/>
            <a:rect l="l" t="t" r="r" b="b"/>
            <a:pathLst>
              <a:path w="4341680" h="4341680">
                <a:moveTo>
                  <a:pt x="4341681" y="4341680"/>
                </a:moveTo>
                <a:lnTo>
                  <a:pt x="0" y="4341680"/>
                </a:lnTo>
                <a:lnTo>
                  <a:pt x="0" y="0"/>
                </a:lnTo>
                <a:lnTo>
                  <a:pt x="4341681" y="0"/>
                </a:lnTo>
                <a:lnTo>
                  <a:pt x="4341681" y="4341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3126513" y="1485900"/>
            <a:ext cx="12034973" cy="1187581"/>
          </a:xfrm>
          <a:prstGeom prst="rect">
            <a:avLst/>
          </a:prstGeom>
        </p:spPr>
        <p:txBody>
          <a:bodyPr lIns="0" tIns="0" rIns="0" bIns="0" rtlCol="0" anchor="t">
            <a:spAutoFit/>
          </a:bodyPr>
          <a:lstStyle/>
          <a:p>
            <a:pPr algn="ctr">
              <a:lnSpc>
                <a:spcPts val="8202"/>
              </a:lnSpc>
            </a:pPr>
            <a:r>
              <a:rPr lang="en-US" sz="10252" b="1">
                <a:solidFill>
                  <a:srgbClr val="515254"/>
                </a:solidFill>
                <a:latin typeface="Raleway Bold"/>
                <a:ea typeface="Raleway Bold"/>
                <a:cs typeface="Raleway Bold"/>
                <a:sym typeface="Raleway Bold"/>
              </a:rPr>
              <a:t>Introduction</a:t>
            </a:r>
          </a:p>
        </p:txBody>
      </p:sp>
      <p:sp>
        <p:nvSpPr>
          <p:cNvPr id="8" name="Freeform 8"/>
          <p:cNvSpPr/>
          <p:nvPr/>
        </p:nvSpPr>
        <p:spPr>
          <a:xfrm rot="-5463276">
            <a:off x="15597493" y="7412122"/>
            <a:ext cx="3127042" cy="3127042"/>
          </a:xfrm>
          <a:custGeom>
            <a:avLst/>
            <a:gdLst/>
            <a:ahLst/>
            <a:cxnLst/>
            <a:rect l="l" t="t" r="r" b="b"/>
            <a:pathLst>
              <a:path w="3127042" h="3127042">
                <a:moveTo>
                  <a:pt x="0" y="0"/>
                </a:moveTo>
                <a:lnTo>
                  <a:pt x="3127042" y="0"/>
                </a:lnTo>
                <a:lnTo>
                  <a:pt x="3127042" y="3127042"/>
                </a:lnTo>
                <a:lnTo>
                  <a:pt x="0" y="3127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p:cNvSpPr txBox="1"/>
          <p:nvPr/>
        </p:nvSpPr>
        <p:spPr>
          <a:xfrm>
            <a:off x="4544334" y="1528762"/>
            <a:ext cx="9199332" cy="1146174"/>
          </a:xfrm>
          <a:prstGeom prst="rect">
            <a:avLst/>
          </a:prstGeom>
        </p:spPr>
        <p:txBody>
          <a:bodyPr lIns="0" tIns="0" rIns="0" bIns="0" rtlCol="0" anchor="t">
            <a:spAutoFit/>
          </a:bodyPr>
          <a:lstStyle/>
          <a:p>
            <a:pPr algn="ctr">
              <a:lnSpc>
                <a:spcPts val="7999"/>
              </a:lnSpc>
            </a:pPr>
            <a:r>
              <a:rPr lang="en-US" sz="9999" b="1">
                <a:solidFill>
                  <a:srgbClr val="515254"/>
                </a:solidFill>
                <a:latin typeface="Raleway Bold"/>
                <a:ea typeface="Raleway Bold"/>
                <a:cs typeface="Raleway Bold"/>
                <a:sym typeface="Raleway Bold"/>
              </a:rPr>
              <a:t>Problem</a:t>
            </a:r>
          </a:p>
        </p:txBody>
      </p:sp>
      <p:sp>
        <p:nvSpPr>
          <p:cNvPr id="6" name="TextBox 6"/>
          <p:cNvSpPr txBox="1"/>
          <p:nvPr/>
        </p:nvSpPr>
        <p:spPr>
          <a:xfrm>
            <a:off x="1847331" y="4376916"/>
            <a:ext cx="14593337" cy="2180869"/>
          </a:xfrm>
          <a:prstGeom prst="rect">
            <a:avLst/>
          </a:prstGeom>
        </p:spPr>
        <p:txBody>
          <a:bodyPr lIns="0" tIns="0" rIns="0" bIns="0" rtlCol="0" anchor="t">
            <a:spAutoFit/>
          </a:bodyPr>
          <a:lstStyle/>
          <a:p>
            <a:pPr algn="just">
              <a:lnSpc>
                <a:spcPts val="5794"/>
              </a:lnSpc>
            </a:pPr>
            <a:r>
              <a:rPr lang="en-US" sz="4139">
                <a:solidFill>
                  <a:srgbClr val="515254"/>
                </a:solidFill>
                <a:latin typeface="Raleway"/>
                <a:ea typeface="Raleway"/>
                <a:cs typeface="Raleway"/>
                <a:sym typeface="Raleway"/>
              </a:rPr>
              <a:t>Can a low-cost robotic system detect, approach and cut basil leaves with precision using only vision input from an RGB camera?</a:t>
            </a:r>
          </a:p>
        </p:txBody>
      </p:sp>
      <p:sp>
        <p:nvSpPr>
          <p:cNvPr id="7" name="Freeform 7"/>
          <p:cNvSpPr/>
          <p:nvPr/>
        </p:nvSpPr>
        <p:spPr>
          <a:xfrm>
            <a:off x="-417644" y="7602538"/>
            <a:ext cx="2987495" cy="2987495"/>
          </a:xfrm>
          <a:custGeom>
            <a:avLst/>
            <a:gdLst/>
            <a:ahLst/>
            <a:cxnLst/>
            <a:rect l="l" t="t" r="r" b="b"/>
            <a:pathLst>
              <a:path w="2987495" h="2987495">
                <a:moveTo>
                  <a:pt x="0" y="0"/>
                </a:moveTo>
                <a:lnTo>
                  <a:pt x="2987495" y="0"/>
                </a:lnTo>
                <a:lnTo>
                  <a:pt x="2987495" y="2987495"/>
                </a:lnTo>
                <a:lnTo>
                  <a:pt x="0" y="29874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rot="-5400000" flipH="1">
            <a:off x="14372448" y="-509463"/>
            <a:ext cx="4341680" cy="4341680"/>
          </a:xfrm>
          <a:custGeom>
            <a:avLst/>
            <a:gdLst/>
            <a:ahLst/>
            <a:cxnLst/>
            <a:rect l="l" t="t" r="r" b="b"/>
            <a:pathLst>
              <a:path w="4341680" h="4341680">
                <a:moveTo>
                  <a:pt x="4341680" y="0"/>
                </a:moveTo>
                <a:lnTo>
                  <a:pt x="0" y="0"/>
                </a:lnTo>
                <a:lnTo>
                  <a:pt x="0" y="4341680"/>
                </a:lnTo>
                <a:lnTo>
                  <a:pt x="4341680" y="4341680"/>
                </a:lnTo>
                <a:lnTo>
                  <a:pt x="434168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p:cNvSpPr txBox="1"/>
          <p:nvPr/>
        </p:nvSpPr>
        <p:spPr>
          <a:xfrm>
            <a:off x="4357211" y="1547812"/>
            <a:ext cx="9573577" cy="1147385"/>
          </a:xfrm>
          <a:prstGeom prst="rect">
            <a:avLst/>
          </a:prstGeom>
        </p:spPr>
        <p:txBody>
          <a:bodyPr lIns="0" tIns="0" rIns="0" bIns="0" rtlCol="0" anchor="t">
            <a:spAutoFit/>
          </a:bodyPr>
          <a:lstStyle/>
          <a:p>
            <a:pPr algn="ctr">
              <a:lnSpc>
                <a:spcPts val="8019"/>
              </a:lnSpc>
            </a:pPr>
            <a:r>
              <a:rPr lang="en-US" sz="10023" b="1">
                <a:solidFill>
                  <a:srgbClr val="515254"/>
                </a:solidFill>
                <a:latin typeface="Raleway Bold"/>
                <a:ea typeface="Raleway Bold"/>
                <a:cs typeface="Raleway Bold"/>
                <a:sym typeface="Raleway Bold"/>
              </a:rPr>
              <a:t>Objective</a:t>
            </a:r>
          </a:p>
        </p:txBody>
      </p:sp>
      <p:sp>
        <p:nvSpPr>
          <p:cNvPr id="6" name="Freeform 6"/>
          <p:cNvSpPr/>
          <p:nvPr/>
        </p:nvSpPr>
        <p:spPr>
          <a:xfrm rot="-5400000" flipH="1" flipV="1">
            <a:off x="-378057" y="-232183"/>
            <a:ext cx="4341680" cy="4341680"/>
          </a:xfrm>
          <a:custGeom>
            <a:avLst/>
            <a:gdLst/>
            <a:ahLst/>
            <a:cxnLst/>
            <a:rect l="l" t="t" r="r" b="b"/>
            <a:pathLst>
              <a:path w="4341680" h="4341680">
                <a:moveTo>
                  <a:pt x="4341681" y="4341680"/>
                </a:moveTo>
                <a:lnTo>
                  <a:pt x="0" y="4341680"/>
                </a:lnTo>
                <a:lnTo>
                  <a:pt x="0" y="0"/>
                </a:lnTo>
                <a:lnTo>
                  <a:pt x="4341681" y="0"/>
                </a:lnTo>
                <a:lnTo>
                  <a:pt x="4341681" y="4341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2201654" y="4033297"/>
            <a:ext cx="13884692" cy="3446019"/>
          </a:xfrm>
          <a:prstGeom prst="rect">
            <a:avLst/>
          </a:prstGeom>
        </p:spPr>
        <p:txBody>
          <a:bodyPr lIns="0" tIns="0" rIns="0" bIns="0" rtlCol="0" anchor="t">
            <a:spAutoFit/>
          </a:bodyPr>
          <a:lstStyle/>
          <a:p>
            <a:pPr marL="859274" lvl="1" indent="-429637" algn="just">
              <a:lnSpc>
                <a:spcPts val="5571"/>
              </a:lnSpc>
              <a:buAutoNum type="arabicPeriod"/>
            </a:pPr>
            <a:r>
              <a:rPr lang="en-US" sz="3979">
                <a:solidFill>
                  <a:srgbClr val="515254"/>
                </a:solidFill>
                <a:latin typeface="Raleway"/>
                <a:ea typeface="Raleway"/>
                <a:cs typeface="Raleway"/>
                <a:sym typeface="Raleway"/>
              </a:rPr>
              <a:t>Petiole segmentation using a fine-tuned SAM model (LoRA-SAM)</a:t>
            </a:r>
          </a:p>
          <a:p>
            <a:pPr marL="859274" lvl="1" indent="-429637" algn="just">
              <a:lnSpc>
                <a:spcPts val="5571"/>
              </a:lnSpc>
              <a:buAutoNum type="arabicPeriod"/>
            </a:pPr>
            <a:r>
              <a:rPr lang="en-US" sz="3979">
                <a:solidFill>
                  <a:srgbClr val="515254"/>
                </a:solidFill>
                <a:latin typeface="Raleway"/>
                <a:ea typeface="Raleway"/>
                <a:cs typeface="Raleway"/>
                <a:sym typeface="Raleway"/>
              </a:rPr>
              <a:t>Real-time image-based visual servoing</a:t>
            </a:r>
          </a:p>
          <a:p>
            <a:pPr marL="859274" lvl="1" indent="-429637" algn="just">
              <a:lnSpc>
                <a:spcPts val="5571"/>
              </a:lnSpc>
              <a:buAutoNum type="arabicPeriod"/>
            </a:pPr>
            <a:r>
              <a:rPr lang="en-US" sz="3979">
                <a:solidFill>
                  <a:srgbClr val="515254"/>
                </a:solidFill>
                <a:latin typeface="Raleway"/>
                <a:ea typeface="Raleway"/>
                <a:cs typeface="Raleway"/>
                <a:sym typeface="Raleway"/>
              </a:rPr>
              <a:t>Precise cutting using a 3d-printed robotic arm </a:t>
            </a:r>
          </a:p>
          <a:p>
            <a:pPr algn="just">
              <a:lnSpc>
                <a:spcPts val="5151"/>
              </a:lnSpc>
            </a:pPr>
            <a:endParaRPr lang="en-US" sz="3979">
              <a:solidFill>
                <a:srgbClr val="515254"/>
              </a:solidFill>
              <a:latin typeface="Raleway"/>
              <a:ea typeface="Raleway"/>
              <a:cs typeface="Raleway"/>
              <a:sym typeface="Raleway"/>
            </a:endParaRPr>
          </a:p>
        </p:txBody>
      </p:sp>
      <p:sp>
        <p:nvSpPr>
          <p:cNvPr id="8" name="Freeform 8"/>
          <p:cNvSpPr/>
          <p:nvPr/>
        </p:nvSpPr>
        <p:spPr>
          <a:xfrm rot="-5463276">
            <a:off x="15597493" y="7412122"/>
            <a:ext cx="3127042" cy="3127042"/>
          </a:xfrm>
          <a:custGeom>
            <a:avLst/>
            <a:gdLst/>
            <a:ahLst/>
            <a:cxnLst/>
            <a:rect l="l" t="t" r="r" b="b"/>
            <a:pathLst>
              <a:path w="3127042" h="3127042">
                <a:moveTo>
                  <a:pt x="0" y="0"/>
                </a:moveTo>
                <a:lnTo>
                  <a:pt x="3127042" y="0"/>
                </a:lnTo>
                <a:lnTo>
                  <a:pt x="3127042" y="3127042"/>
                </a:lnTo>
                <a:lnTo>
                  <a:pt x="0" y="3127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Freeform 5"/>
          <p:cNvSpPr/>
          <p:nvPr/>
        </p:nvSpPr>
        <p:spPr>
          <a:xfrm>
            <a:off x="-417644" y="7602538"/>
            <a:ext cx="2987495" cy="2987495"/>
          </a:xfrm>
          <a:custGeom>
            <a:avLst/>
            <a:gdLst/>
            <a:ahLst/>
            <a:cxnLst/>
            <a:rect l="l" t="t" r="r" b="b"/>
            <a:pathLst>
              <a:path w="2987495" h="2987495">
                <a:moveTo>
                  <a:pt x="0" y="0"/>
                </a:moveTo>
                <a:lnTo>
                  <a:pt x="2987495" y="0"/>
                </a:lnTo>
                <a:lnTo>
                  <a:pt x="2987495" y="2987495"/>
                </a:lnTo>
                <a:lnTo>
                  <a:pt x="0" y="29874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400000" flipH="1">
            <a:off x="15996499" y="-234101"/>
            <a:ext cx="2525602" cy="2525602"/>
          </a:xfrm>
          <a:custGeom>
            <a:avLst/>
            <a:gdLst/>
            <a:ahLst/>
            <a:cxnLst/>
            <a:rect l="l" t="t" r="r" b="b"/>
            <a:pathLst>
              <a:path w="2525602" h="2525602">
                <a:moveTo>
                  <a:pt x="2525602" y="0"/>
                </a:moveTo>
                <a:lnTo>
                  <a:pt x="0" y="0"/>
                </a:lnTo>
                <a:lnTo>
                  <a:pt x="0" y="2525602"/>
                </a:lnTo>
                <a:lnTo>
                  <a:pt x="2525602" y="2525602"/>
                </a:lnTo>
                <a:lnTo>
                  <a:pt x="2525602"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413262" y="2005561"/>
            <a:ext cx="11865343" cy="7910229"/>
          </a:xfrm>
          <a:custGeom>
            <a:avLst/>
            <a:gdLst/>
            <a:ahLst/>
            <a:cxnLst/>
            <a:rect l="l" t="t" r="r" b="b"/>
            <a:pathLst>
              <a:path w="11865343" h="7910229">
                <a:moveTo>
                  <a:pt x="0" y="0"/>
                </a:moveTo>
                <a:lnTo>
                  <a:pt x="11865343" y="0"/>
                </a:lnTo>
                <a:lnTo>
                  <a:pt x="11865343" y="7910228"/>
                </a:lnTo>
                <a:lnTo>
                  <a:pt x="0" y="7910228"/>
                </a:lnTo>
                <a:lnTo>
                  <a:pt x="0" y="0"/>
                </a:lnTo>
                <a:close/>
              </a:path>
            </a:pathLst>
          </a:custGeom>
          <a:blipFill>
            <a:blip r:embed="rId7"/>
            <a:stretch>
              <a:fillRect/>
            </a:stretch>
          </a:blipFill>
        </p:spPr>
        <p:txBody>
          <a:bodyPr/>
          <a:lstStyle/>
          <a:p>
            <a:endParaRPr lang="en-US"/>
          </a:p>
        </p:txBody>
      </p:sp>
      <p:sp>
        <p:nvSpPr>
          <p:cNvPr id="8" name="TextBox 8"/>
          <p:cNvSpPr txBox="1"/>
          <p:nvPr/>
        </p:nvSpPr>
        <p:spPr>
          <a:xfrm>
            <a:off x="380993" y="656170"/>
            <a:ext cx="16439141" cy="1073357"/>
          </a:xfrm>
          <a:prstGeom prst="rect">
            <a:avLst/>
          </a:prstGeom>
        </p:spPr>
        <p:txBody>
          <a:bodyPr lIns="0" tIns="0" rIns="0" bIns="0" rtlCol="0" anchor="t">
            <a:spAutoFit/>
          </a:bodyPr>
          <a:lstStyle/>
          <a:p>
            <a:pPr algn="ctr">
              <a:lnSpc>
                <a:spcPts val="7453"/>
              </a:lnSpc>
            </a:pPr>
            <a:r>
              <a:rPr lang="en-US" sz="9316" b="1">
                <a:solidFill>
                  <a:srgbClr val="515254"/>
                </a:solidFill>
                <a:latin typeface="Raleway Bold"/>
                <a:ea typeface="Raleway Bold"/>
                <a:cs typeface="Raleway Bold"/>
                <a:sym typeface="Raleway Bold"/>
              </a:rPr>
              <a:t>System Overview Diagram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Freeform 5"/>
          <p:cNvSpPr/>
          <p:nvPr/>
        </p:nvSpPr>
        <p:spPr>
          <a:xfrm rot="-5463276">
            <a:off x="15278019" y="7098475"/>
            <a:ext cx="3443630" cy="3443630"/>
          </a:xfrm>
          <a:custGeom>
            <a:avLst/>
            <a:gdLst/>
            <a:ahLst/>
            <a:cxnLst/>
            <a:rect l="l" t="t" r="r" b="b"/>
            <a:pathLst>
              <a:path w="3443630" h="3443630">
                <a:moveTo>
                  <a:pt x="0" y="0"/>
                </a:moveTo>
                <a:lnTo>
                  <a:pt x="3443629" y="0"/>
                </a:lnTo>
                <a:lnTo>
                  <a:pt x="3443629" y="3443629"/>
                </a:lnTo>
                <a:lnTo>
                  <a:pt x="0" y="344362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0" y="6420717"/>
            <a:ext cx="3276477" cy="3047123"/>
          </a:xfrm>
          <a:custGeom>
            <a:avLst/>
            <a:gdLst/>
            <a:ahLst/>
            <a:cxnLst/>
            <a:rect l="l" t="t" r="r" b="b"/>
            <a:pathLst>
              <a:path w="3276477" h="3047123">
                <a:moveTo>
                  <a:pt x="0" y="0"/>
                </a:moveTo>
                <a:lnTo>
                  <a:pt x="3276477" y="0"/>
                </a:lnTo>
                <a:lnTo>
                  <a:pt x="3276477" y="3047123"/>
                </a:lnTo>
                <a:lnTo>
                  <a:pt x="0" y="3047123"/>
                </a:lnTo>
                <a:lnTo>
                  <a:pt x="0" y="0"/>
                </a:lnTo>
                <a:close/>
              </a:path>
            </a:pathLst>
          </a:custGeom>
          <a:blipFill>
            <a:blip r:embed="rId7"/>
            <a:stretch>
              <a:fillRect/>
            </a:stretch>
          </a:blipFill>
        </p:spPr>
        <p:txBody>
          <a:bodyPr/>
          <a:lstStyle/>
          <a:p>
            <a:endParaRPr lang="en-US"/>
          </a:p>
        </p:txBody>
      </p:sp>
      <p:sp>
        <p:nvSpPr>
          <p:cNvPr id="7" name="Freeform 7"/>
          <p:cNvSpPr/>
          <p:nvPr/>
        </p:nvSpPr>
        <p:spPr>
          <a:xfrm>
            <a:off x="12878188" y="1829979"/>
            <a:ext cx="4894048" cy="4590738"/>
          </a:xfrm>
          <a:custGeom>
            <a:avLst/>
            <a:gdLst/>
            <a:ahLst/>
            <a:cxnLst/>
            <a:rect l="l" t="t" r="r" b="b"/>
            <a:pathLst>
              <a:path w="4894048" h="4590738">
                <a:moveTo>
                  <a:pt x="0" y="0"/>
                </a:moveTo>
                <a:lnTo>
                  <a:pt x="4894048" y="0"/>
                </a:lnTo>
                <a:lnTo>
                  <a:pt x="4894048" y="4590738"/>
                </a:lnTo>
                <a:lnTo>
                  <a:pt x="0" y="4590738"/>
                </a:lnTo>
                <a:lnTo>
                  <a:pt x="0" y="0"/>
                </a:lnTo>
                <a:close/>
              </a:path>
            </a:pathLst>
          </a:custGeom>
          <a:blipFill>
            <a:blip r:embed="rId8"/>
            <a:stretch>
              <a:fillRect l="-532" r="-532"/>
            </a:stretch>
          </a:blipFill>
        </p:spPr>
        <p:txBody>
          <a:bodyPr/>
          <a:lstStyle/>
          <a:p>
            <a:endParaRPr lang="en-US"/>
          </a:p>
        </p:txBody>
      </p:sp>
      <p:sp>
        <p:nvSpPr>
          <p:cNvPr id="8" name="Freeform 8"/>
          <p:cNvSpPr/>
          <p:nvPr/>
        </p:nvSpPr>
        <p:spPr>
          <a:xfrm>
            <a:off x="3276477" y="5947901"/>
            <a:ext cx="3757888" cy="3992756"/>
          </a:xfrm>
          <a:custGeom>
            <a:avLst/>
            <a:gdLst/>
            <a:ahLst/>
            <a:cxnLst/>
            <a:rect l="l" t="t" r="r" b="b"/>
            <a:pathLst>
              <a:path w="3757888" h="3992756">
                <a:moveTo>
                  <a:pt x="0" y="0"/>
                </a:moveTo>
                <a:lnTo>
                  <a:pt x="3757887" y="0"/>
                </a:lnTo>
                <a:lnTo>
                  <a:pt x="3757887" y="3992755"/>
                </a:lnTo>
                <a:lnTo>
                  <a:pt x="0" y="3992755"/>
                </a:lnTo>
                <a:lnTo>
                  <a:pt x="0" y="0"/>
                </a:lnTo>
                <a:close/>
              </a:path>
            </a:pathLst>
          </a:custGeom>
          <a:blipFill>
            <a:blip r:embed="rId9"/>
            <a:stretch>
              <a:fillRect l="-8520" t="-11075" r="-10457" b="-6052"/>
            </a:stretch>
          </a:blipFill>
        </p:spPr>
        <p:txBody>
          <a:bodyPr/>
          <a:lstStyle/>
          <a:p>
            <a:endParaRPr lang="en-US"/>
          </a:p>
        </p:txBody>
      </p:sp>
      <p:sp>
        <p:nvSpPr>
          <p:cNvPr id="9" name="Freeform 9"/>
          <p:cNvSpPr/>
          <p:nvPr/>
        </p:nvSpPr>
        <p:spPr>
          <a:xfrm>
            <a:off x="7716384" y="5772847"/>
            <a:ext cx="6589421" cy="4167809"/>
          </a:xfrm>
          <a:custGeom>
            <a:avLst/>
            <a:gdLst/>
            <a:ahLst/>
            <a:cxnLst/>
            <a:rect l="l" t="t" r="r" b="b"/>
            <a:pathLst>
              <a:path w="6589421" h="4167809">
                <a:moveTo>
                  <a:pt x="0" y="0"/>
                </a:moveTo>
                <a:lnTo>
                  <a:pt x="6589421" y="0"/>
                </a:lnTo>
                <a:lnTo>
                  <a:pt x="6589421" y="4167809"/>
                </a:lnTo>
                <a:lnTo>
                  <a:pt x="0" y="4167809"/>
                </a:lnTo>
                <a:lnTo>
                  <a:pt x="0" y="0"/>
                </a:lnTo>
                <a:close/>
              </a:path>
            </a:pathLst>
          </a:custGeom>
          <a:blipFill>
            <a:blip r:embed="rId10"/>
            <a:stretch>
              <a:fillRect/>
            </a:stretch>
          </a:blipFill>
        </p:spPr>
        <p:txBody>
          <a:bodyPr/>
          <a:lstStyle/>
          <a:p>
            <a:endParaRPr lang="en-US"/>
          </a:p>
        </p:txBody>
      </p:sp>
      <p:sp>
        <p:nvSpPr>
          <p:cNvPr id="10" name="TextBox 10"/>
          <p:cNvSpPr txBox="1"/>
          <p:nvPr/>
        </p:nvSpPr>
        <p:spPr>
          <a:xfrm>
            <a:off x="4621800" y="626882"/>
            <a:ext cx="13856352" cy="1175111"/>
          </a:xfrm>
          <a:prstGeom prst="rect">
            <a:avLst/>
          </a:prstGeom>
        </p:spPr>
        <p:txBody>
          <a:bodyPr lIns="0" tIns="0" rIns="0" bIns="0" rtlCol="0" anchor="t">
            <a:spAutoFit/>
          </a:bodyPr>
          <a:lstStyle/>
          <a:p>
            <a:pPr algn="ctr">
              <a:lnSpc>
                <a:spcPts val="8155"/>
              </a:lnSpc>
            </a:pPr>
            <a:r>
              <a:rPr lang="en-US" sz="10194" b="1">
                <a:solidFill>
                  <a:srgbClr val="515254"/>
                </a:solidFill>
                <a:latin typeface="Raleway Bold"/>
                <a:ea typeface="Raleway Bold"/>
                <a:cs typeface="Raleway Bold"/>
                <a:sym typeface="Raleway Bold"/>
              </a:rPr>
              <a:t>Earlier Approaches</a:t>
            </a:r>
          </a:p>
        </p:txBody>
      </p:sp>
      <p:sp>
        <p:nvSpPr>
          <p:cNvPr id="11" name="TextBox 11"/>
          <p:cNvSpPr txBox="1"/>
          <p:nvPr/>
        </p:nvSpPr>
        <p:spPr>
          <a:xfrm>
            <a:off x="5155421" y="1940986"/>
            <a:ext cx="11114095" cy="3831862"/>
          </a:xfrm>
          <a:prstGeom prst="rect">
            <a:avLst/>
          </a:prstGeom>
        </p:spPr>
        <p:txBody>
          <a:bodyPr lIns="0" tIns="0" rIns="0" bIns="0" rtlCol="0" anchor="t">
            <a:spAutoFit/>
          </a:bodyPr>
          <a:lstStyle/>
          <a:p>
            <a:pPr marL="947651" lvl="1" indent="-473826" algn="just">
              <a:lnSpc>
                <a:spcPts val="6145"/>
              </a:lnSpc>
              <a:buFont typeface="Arial"/>
              <a:buChar char="•"/>
            </a:pPr>
            <a:r>
              <a:rPr lang="en-US" sz="4389">
                <a:solidFill>
                  <a:srgbClr val="515254"/>
                </a:solidFill>
                <a:latin typeface="Raleway"/>
                <a:ea typeface="Raleway"/>
                <a:cs typeface="Raleway"/>
                <a:sym typeface="Raleway"/>
              </a:rPr>
              <a:t>Leaf detection</a:t>
            </a:r>
          </a:p>
          <a:p>
            <a:pPr marL="947651" lvl="1" indent="-473826" algn="just">
              <a:lnSpc>
                <a:spcPts val="6145"/>
              </a:lnSpc>
              <a:buFont typeface="Arial"/>
              <a:buChar char="•"/>
            </a:pPr>
            <a:r>
              <a:rPr lang="en-US" sz="4389">
                <a:solidFill>
                  <a:srgbClr val="515254"/>
                </a:solidFill>
                <a:latin typeface="Raleway"/>
                <a:ea typeface="Raleway"/>
                <a:cs typeface="Raleway"/>
                <a:sym typeface="Raleway"/>
              </a:rPr>
              <a:t>Leaf skeletonization</a:t>
            </a:r>
          </a:p>
          <a:p>
            <a:pPr marL="947651" lvl="1" indent="-473826" algn="just">
              <a:lnSpc>
                <a:spcPts val="6145"/>
              </a:lnSpc>
              <a:buFont typeface="Arial"/>
              <a:buChar char="•"/>
            </a:pPr>
            <a:r>
              <a:rPr lang="en-US" sz="4389">
                <a:solidFill>
                  <a:srgbClr val="515254"/>
                </a:solidFill>
                <a:latin typeface="Raleway"/>
                <a:ea typeface="Raleway"/>
                <a:cs typeface="Raleway"/>
                <a:sym typeface="Raleway"/>
              </a:rPr>
              <a:t>Vein tracking</a:t>
            </a:r>
          </a:p>
          <a:p>
            <a:pPr marL="947651" lvl="1" indent="-473826" algn="just">
              <a:lnSpc>
                <a:spcPts val="6145"/>
              </a:lnSpc>
              <a:buFont typeface="Arial"/>
              <a:buChar char="•"/>
            </a:pPr>
            <a:r>
              <a:rPr lang="en-US" sz="4389">
                <a:solidFill>
                  <a:srgbClr val="515254"/>
                </a:solidFill>
                <a:latin typeface="Raleway"/>
                <a:ea typeface="Raleway"/>
                <a:cs typeface="Raleway"/>
                <a:sym typeface="Raleway"/>
              </a:rPr>
              <a:t>3D reconstruction</a:t>
            </a:r>
          </a:p>
          <a:p>
            <a:pPr marL="947651" lvl="1" indent="-473826" algn="just">
              <a:lnSpc>
                <a:spcPts val="6145"/>
              </a:lnSpc>
              <a:buFont typeface="Arial"/>
              <a:buChar char="•"/>
            </a:pPr>
            <a:r>
              <a:rPr lang="en-US" sz="4389">
                <a:solidFill>
                  <a:srgbClr val="515254"/>
                </a:solidFill>
                <a:latin typeface="Raleway"/>
                <a:ea typeface="Raleway"/>
                <a:cs typeface="Raleway"/>
                <a:sym typeface="Raleway"/>
              </a:rPr>
              <a:t>PCA</a:t>
            </a:r>
          </a:p>
        </p:txBody>
      </p:sp>
      <p:sp>
        <p:nvSpPr>
          <p:cNvPr id="12" name="Freeform 12"/>
          <p:cNvSpPr/>
          <p:nvPr/>
        </p:nvSpPr>
        <p:spPr>
          <a:xfrm>
            <a:off x="530599" y="475938"/>
            <a:ext cx="3978334" cy="4667562"/>
          </a:xfrm>
          <a:custGeom>
            <a:avLst/>
            <a:gdLst/>
            <a:ahLst/>
            <a:cxnLst/>
            <a:rect l="l" t="t" r="r" b="b"/>
            <a:pathLst>
              <a:path w="3978334" h="4667562">
                <a:moveTo>
                  <a:pt x="0" y="0"/>
                </a:moveTo>
                <a:lnTo>
                  <a:pt x="3978334" y="0"/>
                </a:lnTo>
                <a:lnTo>
                  <a:pt x="3978334" y="4667562"/>
                </a:lnTo>
                <a:lnTo>
                  <a:pt x="0" y="4667562"/>
                </a:lnTo>
                <a:lnTo>
                  <a:pt x="0" y="0"/>
                </a:lnTo>
                <a:close/>
              </a:path>
            </a:pathLst>
          </a:custGeom>
          <a:blipFill>
            <a:blip r:embed="rId11"/>
            <a:stretch>
              <a:fillRect/>
            </a:stretch>
          </a:blipFill>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645062"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Freeform 5"/>
          <p:cNvSpPr/>
          <p:nvPr/>
        </p:nvSpPr>
        <p:spPr>
          <a:xfrm>
            <a:off x="-417644" y="7602538"/>
            <a:ext cx="2987495" cy="2987495"/>
          </a:xfrm>
          <a:custGeom>
            <a:avLst/>
            <a:gdLst/>
            <a:ahLst/>
            <a:cxnLst/>
            <a:rect l="l" t="t" r="r" b="b"/>
            <a:pathLst>
              <a:path w="2987495" h="2987495">
                <a:moveTo>
                  <a:pt x="0" y="0"/>
                </a:moveTo>
                <a:lnTo>
                  <a:pt x="2987495" y="0"/>
                </a:lnTo>
                <a:lnTo>
                  <a:pt x="2987495" y="2987495"/>
                </a:lnTo>
                <a:lnTo>
                  <a:pt x="0" y="29874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400000" flipH="1">
            <a:off x="14372448" y="-509463"/>
            <a:ext cx="4341680" cy="4341680"/>
          </a:xfrm>
          <a:custGeom>
            <a:avLst/>
            <a:gdLst/>
            <a:ahLst/>
            <a:cxnLst/>
            <a:rect l="l" t="t" r="r" b="b"/>
            <a:pathLst>
              <a:path w="4341680" h="4341680">
                <a:moveTo>
                  <a:pt x="4341680" y="0"/>
                </a:moveTo>
                <a:lnTo>
                  <a:pt x="0" y="0"/>
                </a:lnTo>
                <a:lnTo>
                  <a:pt x="0" y="4341680"/>
                </a:lnTo>
                <a:lnTo>
                  <a:pt x="4341680" y="4341680"/>
                </a:lnTo>
                <a:lnTo>
                  <a:pt x="434168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13455968" y="0"/>
            <a:ext cx="4832032" cy="3221355"/>
          </a:xfrm>
          <a:custGeom>
            <a:avLst/>
            <a:gdLst/>
            <a:ahLst/>
            <a:cxnLst/>
            <a:rect l="l" t="t" r="r" b="b"/>
            <a:pathLst>
              <a:path w="4832032" h="3221355">
                <a:moveTo>
                  <a:pt x="0" y="0"/>
                </a:moveTo>
                <a:lnTo>
                  <a:pt x="4832032" y="0"/>
                </a:lnTo>
                <a:lnTo>
                  <a:pt x="4832032" y="3221355"/>
                </a:lnTo>
                <a:lnTo>
                  <a:pt x="0" y="3221355"/>
                </a:lnTo>
                <a:lnTo>
                  <a:pt x="0" y="0"/>
                </a:lnTo>
                <a:close/>
              </a:path>
            </a:pathLst>
          </a:custGeom>
          <a:blipFill>
            <a:blip r:embed="rId7"/>
            <a:stretch>
              <a:fillRect/>
            </a:stretch>
          </a:blipFill>
        </p:spPr>
        <p:txBody>
          <a:bodyPr/>
          <a:lstStyle/>
          <a:p>
            <a:endParaRPr lang="en-US"/>
          </a:p>
        </p:txBody>
      </p:sp>
      <p:sp>
        <p:nvSpPr>
          <p:cNvPr id="8" name="Freeform 8"/>
          <p:cNvSpPr/>
          <p:nvPr/>
        </p:nvSpPr>
        <p:spPr>
          <a:xfrm>
            <a:off x="13455968" y="3221355"/>
            <a:ext cx="4832032" cy="3221355"/>
          </a:xfrm>
          <a:custGeom>
            <a:avLst/>
            <a:gdLst/>
            <a:ahLst/>
            <a:cxnLst/>
            <a:rect l="l" t="t" r="r" b="b"/>
            <a:pathLst>
              <a:path w="4832032" h="3221355">
                <a:moveTo>
                  <a:pt x="0" y="0"/>
                </a:moveTo>
                <a:lnTo>
                  <a:pt x="4832032" y="0"/>
                </a:lnTo>
                <a:lnTo>
                  <a:pt x="4832032" y="3221354"/>
                </a:lnTo>
                <a:lnTo>
                  <a:pt x="0" y="3221354"/>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61239" y="3053741"/>
            <a:ext cx="14428756" cy="3499959"/>
          </a:xfrm>
          <a:prstGeom prst="rect">
            <a:avLst/>
          </a:prstGeom>
        </p:spPr>
        <p:txBody>
          <a:bodyPr lIns="0" tIns="0" rIns="0" bIns="0" rtlCol="0" anchor="t">
            <a:spAutoFit/>
          </a:bodyPr>
          <a:lstStyle/>
          <a:p>
            <a:pPr marL="728940" lvl="1" indent="-364470" algn="just">
              <a:lnSpc>
                <a:spcPts val="4726"/>
              </a:lnSpc>
              <a:buFont typeface="Arial"/>
              <a:buChar char="•"/>
            </a:pPr>
            <a:r>
              <a:rPr lang="en-US" sz="3376">
                <a:solidFill>
                  <a:srgbClr val="515254"/>
                </a:solidFill>
                <a:latin typeface="Raleway"/>
                <a:ea typeface="Raleway"/>
                <a:cs typeface="Raleway"/>
                <a:sym typeface="Raleway"/>
              </a:rPr>
              <a:t>Use of Segment Anything Model (SAM) with LoRA fine-tuning</a:t>
            </a:r>
          </a:p>
          <a:p>
            <a:pPr marL="728940" lvl="1" indent="-364470" algn="just">
              <a:lnSpc>
                <a:spcPts val="4726"/>
              </a:lnSpc>
              <a:buFont typeface="Arial"/>
              <a:buChar char="•"/>
            </a:pPr>
            <a:r>
              <a:rPr lang="en-US" sz="3376">
                <a:solidFill>
                  <a:srgbClr val="515254"/>
                </a:solidFill>
                <a:latin typeface="Raleway"/>
                <a:ea typeface="Raleway"/>
                <a:cs typeface="Raleway"/>
                <a:sym typeface="Raleway"/>
              </a:rPr>
              <a:t>Outperforms YOLOv11-seg, DeepLabv3, Mask R-CNN</a:t>
            </a:r>
          </a:p>
          <a:p>
            <a:pPr marL="728940" lvl="1" indent="-364470" algn="just">
              <a:lnSpc>
                <a:spcPts val="4726"/>
              </a:lnSpc>
              <a:buFont typeface="Arial"/>
              <a:buChar char="•"/>
            </a:pPr>
            <a:r>
              <a:rPr lang="en-US" sz="3376">
                <a:solidFill>
                  <a:srgbClr val="515254"/>
                </a:solidFill>
                <a:latin typeface="Raleway"/>
                <a:ea typeface="Raleway"/>
                <a:cs typeface="Raleway"/>
                <a:sym typeface="Raleway"/>
              </a:rPr>
              <a:t>Custom dataset: annotated petiole masks</a:t>
            </a:r>
          </a:p>
          <a:p>
            <a:pPr marL="728940" lvl="1" indent="-364470" algn="just">
              <a:lnSpc>
                <a:spcPts val="4726"/>
              </a:lnSpc>
              <a:buFont typeface="Arial"/>
              <a:buChar char="•"/>
            </a:pPr>
            <a:r>
              <a:rPr lang="en-US" sz="3376">
                <a:solidFill>
                  <a:srgbClr val="515254"/>
                </a:solidFill>
                <a:latin typeface="Raleway"/>
                <a:ea typeface="Raleway"/>
                <a:cs typeface="Raleway"/>
                <a:sym typeface="Raleway"/>
              </a:rPr>
              <a:t>Output: petiole segmentation mask</a:t>
            </a:r>
          </a:p>
          <a:p>
            <a:pPr algn="just">
              <a:lnSpc>
                <a:spcPts val="4431"/>
              </a:lnSpc>
            </a:pPr>
            <a:endParaRPr lang="en-US" sz="3376">
              <a:solidFill>
                <a:srgbClr val="515254"/>
              </a:solidFill>
              <a:latin typeface="Raleway"/>
              <a:ea typeface="Raleway"/>
              <a:cs typeface="Raleway"/>
              <a:sym typeface="Raleway"/>
            </a:endParaRPr>
          </a:p>
          <a:p>
            <a:pPr algn="just">
              <a:lnSpc>
                <a:spcPts val="4431"/>
              </a:lnSpc>
            </a:pPr>
            <a:endParaRPr lang="en-US" sz="3376">
              <a:solidFill>
                <a:srgbClr val="515254"/>
              </a:solidFill>
              <a:latin typeface="Raleway"/>
              <a:ea typeface="Raleway"/>
              <a:cs typeface="Raleway"/>
              <a:sym typeface="Raleway"/>
            </a:endParaRPr>
          </a:p>
        </p:txBody>
      </p:sp>
      <p:sp>
        <p:nvSpPr>
          <p:cNvPr id="10" name="Freeform 10"/>
          <p:cNvSpPr/>
          <p:nvPr/>
        </p:nvSpPr>
        <p:spPr>
          <a:xfrm>
            <a:off x="815671" y="6442709"/>
            <a:ext cx="16656658" cy="3539540"/>
          </a:xfrm>
          <a:custGeom>
            <a:avLst/>
            <a:gdLst/>
            <a:ahLst/>
            <a:cxnLst/>
            <a:rect l="l" t="t" r="r" b="b"/>
            <a:pathLst>
              <a:path w="16656658" h="3539540">
                <a:moveTo>
                  <a:pt x="0" y="0"/>
                </a:moveTo>
                <a:lnTo>
                  <a:pt x="16656658" y="0"/>
                </a:lnTo>
                <a:lnTo>
                  <a:pt x="16656658" y="3539540"/>
                </a:lnTo>
                <a:lnTo>
                  <a:pt x="0" y="3539540"/>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364698" y="1121301"/>
            <a:ext cx="12697701" cy="969327"/>
          </a:xfrm>
          <a:prstGeom prst="rect">
            <a:avLst/>
          </a:prstGeom>
        </p:spPr>
        <p:txBody>
          <a:bodyPr lIns="0" tIns="0" rIns="0" bIns="0" rtlCol="0" anchor="t">
            <a:spAutoFit/>
          </a:bodyPr>
          <a:lstStyle/>
          <a:p>
            <a:pPr algn="ctr">
              <a:lnSpc>
                <a:spcPts val="6753"/>
              </a:lnSpc>
            </a:pPr>
            <a:r>
              <a:rPr lang="en-US" sz="8441" b="1">
                <a:solidFill>
                  <a:srgbClr val="515254"/>
                </a:solidFill>
                <a:latin typeface="Raleway Bold"/>
                <a:ea typeface="Raleway Bold"/>
                <a:cs typeface="Raleway Bold"/>
                <a:sym typeface="Raleway Bold"/>
              </a:rPr>
              <a:t>Segmentation Pipeline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Freeform 5"/>
          <p:cNvSpPr/>
          <p:nvPr/>
        </p:nvSpPr>
        <p:spPr>
          <a:xfrm rot="-5400000" flipH="1" flipV="1">
            <a:off x="-378057" y="-232183"/>
            <a:ext cx="4341680" cy="4341680"/>
          </a:xfrm>
          <a:custGeom>
            <a:avLst/>
            <a:gdLst/>
            <a:ahLst/>
            <a:cxnLst/>
            <a:rect l="l" t="t" r="r" b="b"/>
            <a:pathLst>
              <a:path w="4341680" h="4341680">
                <a:moveTo>
                  <a:pt x="4341681" y="4341680"/>
                </a:moveTo>
                <a:lnTo>
                  <a:pt x="0" y="4341680"/>
                </a:lnTo>
                <a:lnTo>
                  <a:pt x="0" y="0"/>
                </a:lnTo>
                <a:lnTo>
                  <a:pt x="4341681" y="0"/>
                </a:lnTo>
                <a:lnTo>
                  <a:pt x="4341681" y="434168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rot="-5463276">
            <a:off x="15597493" y="7412122"/>
            <a:ext cx="3127042" cy="3127042"/>
          </a:xfrm>
          <a:custGeom>
            <a:avLst/>
            <a:gdLst/>
            <a:ahLst/>
            <a:cxnLst/>
            <a:rect l="l" t="t" r="r" b="b"/>
            <a:pathLst>
              <a:path w="3127042" h="3127042">
                <a:moveTo>
                  <a:pt x="0" y="0"/>
                </a:moveTo>
                <a:lnTo>
                  <a:pt x="3127042" y="0"/>
                </a:lnTo>
                <a:lnTo>
                  <a:pt x="3127042" y="3127042"/>
                </a:lnTo>
                <a:lnTo>
                  <a:pt x="0" y="312704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3666249" y="1090543"/>
            <a:ext cx="13856352" cy="1175111"/>
          </a:xfrm>
          <a:prstGeom prst="rect">
            <a:avLst/>
          </a:prstGeom>
        </p:spPr>
        <p:txBody>
          <a:bodyPr lIns="0" tIns="0" rIns="0" bIns="0" rtlCol="0" anchor="t">
            <a:spAutoFit/>
          </a:bodyPr>
          <a:lstStyle/>
          <a:p>
            <a:pPr algn="ctr">
              <a:lnSpc>
                <a:spcPts val="8155"/>
              </a:lnSpc>
            </a:pPr>
            <a:r>
              <a:rPr lang="en-US" sz="10194" b="1">
                <a:solidFill>
                  <a:srgbClr val="515254"/>
                </a:solidFill>
                <a:latin typeface="Raleway Bold"/>
                <a:ea typeface="Raleway Bold"/>
                <a:cs typeface="Raleway Bold"/>
                <a:sym typeface="Raleway Bold"/>
              </a:rPr>
              <a:t>Cut Point Extraction</a:t>
            </a:r>
          </a:p>
        </p:txBody>
      </p:sp>
      <p:sp>
        <p:nvSpPr>
          <p:cNvPr id="8" name="TextBox 8"/>
          <p:cNvSpPr txBox="1"/>
          <p:nvPr/>
        </p:nvSpPr>
        <p:spPr>
          <a:xfrm>
            <a:off x="248640" y="4667745"/>
            <a:ext cx="9430736" cy="3000011"/>
          </a:xfrm>
          <a:prstGeom prst="rect">
            <a:avLst/>
          </a:prstGeom>
        </p:spPr>
        <p:txBody>
          <a:bodyPr lIns="0" tIns="0" rIns="0" bIns="0" rtlCol="0" anchor="t">
            <a:spAutoFit/>
          </a:bodyPr>
          <a:lstStyle/>
          <a:p>
            <a:pPr marL="731755" lvl="1" indent="-365878" algn="just">
              <a:lnSpc>
                <a:spcPts val="4745"/>
              </a:lnSpc>
              <a:buFont typeface="Arial"/>
              <a:buChar char="•"/>
            </a:pPr>
            <a:r>
              <a:rPr lang="en-US" sz="3389">
                <a:solidFill>
                  <a:srgbClr val="515254"/>
                </a:solidFill>
                <a:latin typeface="Raleway"/>
                <a:ea typeface="Raleway"/>
                <a:cs typeface="Raleway"/>
                <a:sym typeface="Raleway"/>
              </a:rPr>
              <a:t>Select largest petiole</a:t>
            </a:r>
          </a:p>
          <a:p>
            <a:pPr marL="731755" lvl="1" indent="-365878" algn="just">
              <a:lnSpc>
                <a:spcPts val="4745"/>
              </a:lnSpc>
              <a:buFont typeface="Arial"/>
              <a:buChar char="•"/>
            </a:pPr>
            <a:r>
              <a:rPr lang="en-US" sz="3389">
                <a:solidFill>
                  <a:srgbClr val="515254"/>
                </a:solidFill>
                <a:latin typeface="Raleway"/>
                <a:ea typeface="Raleway"/>
                <a:cs typeface="Raleway"/>
                <a:sym typeface="Raleway"/>
              </a:rPr>
              <a:t>Cutting point = mask centroid</a:t>
            </a:r>
          </a:p>
          <a:p>
            <a:pPr marL="731755" lvl="1" indent="-365878" algn="just">
              <a:lnSpc>
                <a:spcPts val="4745"/>
              </a:lnSpc>
              <a:buFont typeface="Arial"/>
              <a:buChar char="•"/>
            </a:pPr>
            <a:r>
              <a:rPr lang="en-US" sz="3389">
                <a:solidFill>
                  <a:srgbClr val="515254"/>
                </a:solidFill>
                <a:latin typeface="Raleway"/>
                <a:ea typeface="Raleway"/>
                <a:cs typeface="Raleway"/>
                <a:sym typeface="Raleway"/>
              </a:rPr>
              <a:t>Show visual of mask + </a:t>
            </a:r>
            <a:r>
              <a:rPr lang="en-US" sz="3389">
                <a:solidFill>
                  <a:srgbClr val="FF3131"/>
                </a:solidFill>
                <a:latin typeface="Raleway"/>
                <a:ea typeface="Raleway"/>
                <a:cs typeface="Raleway"/>
                <a:sym typeface="Raleway"/>
              </a:rPr>
              <a:t>selected point</a:t>
            </a:r>
            <a:r>
              <a:rPr lang="en-US" sz="3389">
                <a:solidFill>
                  <a:srgbClr val="515254"/>
                </a:solidFill>
                <a:latin typeface="Raleway"/>
                <a:ea typeface="Raleway"/>
                <a:cs typeface="Raleway"/>
                <a:sym typeface="Raleway"/>
              </a:rPr>
              <a:t> + </a:t>
            </a:r>
            <a:r>
              <a:rPr lang="en-US" sz="3389">
                <a:solidFill>
                  <a:srgbClr val="00BF63"/>
                </a:solidFill>
                <a:latin typeface="Raleway"/>
                <a:ea typeface="Raleway"/>
                <a:cs typeface="Raleway"/>
                <a:sym typeface="Raleway"/>
              </a:rPr>
              <a:t>frame center</a:t>
            </a:r>
          </a:p>
          <a:p>
            <a:pPr algn="just">
              <a:lnSpc>
                <a:spcPts val="4745"/>
              </a:lnSpc>
            </a:pPr>
            <a:endParaRPr lang="en-US" sz="3389">
              <a:solidFill>
                <a:srgbClr val="00BF63"/>
              </a:solidFill>
              <a:latin typeface="Raleway"/>
              <a:ea typeface="Raleway"/>
              <a:cs typeface="Raleway"/>
              <a:sym typeface="Raleway"/>
            </a:endParaRPr>
          </a:p>
        </p:txBody>
      </p:sp>
      <p:sp>
        <p:nvSpPr>
          <p:cNvPr id="9" name="Freeform 9"/>
          <p:cNvSpPr/>
          <p:nvPr/>
        </p:nvSpPr>
        <p:spPr>
          <a:xfrm>
            <a:off x="9913429" y="3456164"/>
            <a:ext cx="7950449" cy="5972775"/>
          </a:xfrm>
          <a:custGeom>
            <a:avLst/>
            <a:gdLst/>
            <a:ahLst/>
            <a:cxnLst/>
            <a:rect l="l" t="t" r="r" b="b"/>
            <a:pathLst>
              <a:path w="7950449" h="5972775">
                <a:moveTo>
                  <a:pt x="0" y="0"/>
                </a:moveTo>
                <a:lnTo>
                  <a:pt x="7950449" y="0"/>
                </a:lnTo>
                <a:lnTo>
                  <a:pt x="7950449" y="5972774"/>
                </a:lnTo>
                <a:lnTo>
                  <a:pt x="0" y="5972774"/>
                </a:lnTo>
                <a:lnTo>
                  <a:pt x="0" y="0"/>
                </a:lnTo>
                <a:close/>
              </a:path>
            </a:pathLst>
          </a:custGeom>
          <a:blipFill>
            <a:blip r:embed="rId7"/>
            <a:stretch>
              <a:fillRect/>
            </a:stretch>
          </a:blipFill>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10715" y="-859220"/>
            <a:ext cx="24309430" cy="12005439"/>
            <a:chOff x="0" y="0"/>
            <a:chExt cx="32412574" cy="16007253"/>
          </a:xfrm>
        </p:grpSpPr>
        <p:sp>
          <p:nvSpPr>
            <p:cNvPr id="3" name="Freeform 3"/>
            <p:cNvSpPr/>
            <p:nvPr/>
          </p:nvSpPr>
          <p:spPr>
            <a:xfrm>
              <a:off x="0" y="0"/>
              <a:ext cx="16155343" cy="16007253"/>
            </a:xfrm>
            <a:custGeom>
              <a:avLst/>
              <a:gdLst/>
              <a:ahLst/>
              <a:cxnLst/>
              <a:rect l="l" t="t" r="r" b="b"/>
              <a:pathLst>
                <a:path w="16155343" h="16007253">
                  <a:moveTo>
                    <a:pt x="0" y="0"/>
                  </a:moveTo>
                  <a:lnTo>
                    <a:pt x="16155343" y="0"/>
                  </a:lnTo>
                  <a:lnTo>
                    <a:pt x="16155343" y="16007253"/>
                  </a:lnTo>
                  <a:lnTo>
                    <a:pt x="0" y="16007253"/>
                  </a:lnTo>
                  <a:lnTo>
                    <a:pt x="0" y="0"/>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flipH="1" flipV="1">
              <a:off x="16257231" y="0"/>
              <a:ext cx="16155343" cy="16007253"/>
            </a:xfrm>
            <a:custGeom>
              <a:avLst/>
              <a:gdLst/>
              <a:ahLst/>
              <a:cxnLst/>
              <a:rect l="l" t="t" r="r" b="b"/>
              <a:pathLst>
                <a:path w="16155343" h="16007253">
                  <a:moveTo>
                    <a:pt x="16155343" y="16007253"/>
                  </a:moveTo>
                  <a:lnTo>
                    <a:pt x="0" y="16007253"/>
                  </a:lnTo>
                  <a:lnTo>
                    <a:pt x="0" y="0"/>
                  </a:lnTo>
                  <a:lnTo>
                    <a:pt x="16155343" y="0"/>
                  </a:lnTo>
                  <a:lnTo>
                    <a:pt x="16155343" y="16007253"/>
                  </a:lnTo>
                  <a:close/>
                </a:path>
              </a:pathLst>
            </a:custGeom>
            <a:blipFill>
              <a:blip r:embed="rId3">
                <a:alphaModFix amt="16000"/>
                <a:extLst>
                  <a:ext uri="{96DAC541-7B7A-43D3-8B79-37D633B846F1}">
                    <asvg:svgBlip xmlns:asvg="http://schemas.microsoft.com/office/drawing/2016/SVG/main" r:embed="rId4"/>
                  </a:ext>
                </a:extLst>
              </a:blip>
              <a:stretch>
                <a:fillRect/>
              </a:stretch>
            </a:blipFill>
          </p:spPr>
          <p:txBody>
            <a:bodyPr/>
            <a:lstStyle/>
            <a:p>
              <a:endParaRPr lang="en-US"/>
            </a:p>
          </p:txBody>
        </p:sp>
      </p:grpSp>
      <p:sp>
        <p:nvSpPr>
          <p:cNvPr id="5" name="TextBox 5"/>
          <p:cNvSpPr txBox="1"/>
          <p:nvPr/>
        </p:nvSpPr>
        <p:spPr>
          <a:xfrm>
            <a:off x="4251875" y="1409700"/>
            <a:ext cx="9784250" cy="1152087"/>
          </a:xfrm>
          <a:prstGeom prst="rect">
            <a:avLst/>
          </a:prstGeom>
        </p:spPr>
        <p:txBody>
          <a:bodyPr lIns="0" tIns="0" rIns="0" bIns="0" rtlCol="0" anchor="t">
            <a:spAutoFit/>
          </a:bodyPr>
          <a:lstStyle/>
          <a:p>
            <a:pPr algn="ctr">
              <a:lnSpc>
                <a:spcPts val="8093"/>
              </a:lnSpc>
            </a:pPr>
            <a:r>
              <a:rPr lang="en-US" sz="10116" b="1">
                <a:solidFill>
                  <a:srgbClr val="515254"/>
                </a:solidFill>
                <a:latin typeface="Raleway Bold"/>
                <a:ea typeface="Raleway Bold"/>
                <a:cs typeface="Raleway Bold"/>
                <a:sym typeface="Raleway Bold"/>
              </a:rPr>
              <a:t>Visual Servoing</a:t>
            </a:r>
          </a:p>
        </p:txBody>
      </p:sp>
      <p:sp>
        <p:nvSpPr>
          <p:cNvPr id="6" name="Freeform 6"/>
          <p:cNvSpPr/>
          <p:nvPr/>
        </p:nvSpPr>
        <p:spPr>
          <a:xfrm>
            <a:off x="-417644" y="7602538"/>
            <a:ext cx="2987495" cy="2987495"/>
          </a:xfrm>
          <a:custGeom>
            <a:avLst/>
            <a:gdLst/>
            <a:ahLst/>
            <a:cxnLst/>
            <a:rect l="l" t="t" r="r" b="b"/>
            <a:pathLst>
              <a:path w="2987495" h="2987495">
                <a:moveTo>
                  <a:pt x="0" y="0"/>
                </a:moveTo>
                <a:lnTo>
                  <a:pt x="2987495" y="0"/>
                </a:lnTo>
                <a:lnTo>
                  <a:pt x="2987495" y="2987495"/>
                </a:lnTo>
                <a:lnTo>
                  <a:pt x="0" y="29874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TextBox 7"/>
          <p:cNvSpPr txBox="1"/>
          <p:nvPr/>
        </p:nvSpPr>
        <p:spPr>
          <a:xfrm>
            <a:off x="915833" y="2750003"/>
            <a:ext cx="10654549" cy="5650957"/>
          </a:xfrm>
          <a:prstGeom prst="rect">
            <a:avLst/>
          </a:prstGeom>
        </p:spPr>
        <p:txBody>
          <a:bodyPr lIns="0" tIns="0" rIns="0" bIns="0" rtlCol="0" anchor="t">
            <a:spAutoFit/>
          </a:bodyPr>
          <a:lstStyle/>
          <a:p>
            <a:pPr algn="just">
              <a:lnSpc>
                <a:spcPts val="4124"/>
              </a:lnSpc>
            </a:pPr>
            <a:endParaRPr/>
          </a:p>
          <a:p>
            <a:pPr algn="just">
              <a:lnSpc>
                <a:spcPts val="4124"/>
              </a:lnSpc>
            </a:pPr>
            <a:r>
              <a:rPr lang="en-US" sz="2946" b="1">
                <a:solidFill>
                  <a:srgbClr val="515254"/>
                </a:solidFill>
                <a:latin typeface="Raleway Bold"/>
                <a:ea typeface="Raleway Bold"/>
                <a:cs typeface="Raleway Bold"/>
                <a:sym typeface="Raleway Bold"/>
              </a:rPr>
              <a:t>IBVS</a:t>
            </a:r>
            <a:r>
              <a:rPr lang="en-US" sz="2946">
                <a:solidFill>
                  <a:srgbClr val="515254"/>
                </a:solidFill>
                <a:latin typeface="Raleway"/>
                <a:ea typeface="Raleway"/>
                <a:cs typeface="Raleway"/>
                <a:sym typeface="Raleway"/>
              </a:rPr>
              <a:t> - a visual control strategy in robotics that uses features extracted from camera images to guide robot motion</a:t>
            </a:r>
          </a:p>
          <a:p>
            <a:pPr algn="just">
              <a:lnSpc>
                <a:spcPts val="4124"/>
              </a:lnSpc>
            </a:pPr>
            <a:endParaRPr lang="en-US" sz="2946">
              <a:solidFill>
                <a:srgbClr val="515254"/>
              </a:solidFill>
              <a:latin typeface="Raleway"/>
              <a:ea typeface="Raleway"/>
              <a:cs typeface="Raleway"/>
              <a:sym typeface="Raleway"/>
            </a:endParaRPr>
          </a:p>
          <a:p>
            <a:pPr algn="just">
              <a:lnSpc>
                <a:spcPts val="4124"/>
              </a:lnSpc>
            </a:pPr>
            <a:r>
              <a:rPr lang="en-US" sz="2946">
                <a:solidFill>
                  <a:srgbClr val="515254"/>
                </a:solidFill>
                <a:latin typeface="Raleway"/>
                <a:ea typeface="Raleway"/>
                <a:cs typeface="Raleway"/>
                <a:sym typeface="Raleway"/>
              </a:rPr>
              <a:t>Feedback loop: center → approach → cut</a:t>
            </a:r>
          </a:p>
          <a:p>
            <a:pPr marL="636124" lvl="1" indent="-318062" algn="just">
              <a:lnSpc>
                <a:spcPts val="4124"/>
              </a:lnSpc>
              <a:buAutoNum type="arabicPeriod"/>
            </a:pPr>
            <a:r>
              <a:rPr lang="en-US" sz="2946" b="1">
                <a:solidFill>
                  <a:srgbClr val="515254"/>
                </a:solidFill>
                <a:latin typeface="Raleway Bold"/>
                <a:ea typeface="Raleway Bold"/>
                <a:cs typeface="Raleway Bold"/>
                <a:sym typeface="Raleway Bold"/>
              </a:rPr>
              <a:t>Centering</a:t>
            </a:r>
            <a:r>
              <a:rPr lang="en-US" sz="2946">
                <a:solidFill>
                  <a:srgbClr val="515254"/>
                </a:solidFill>
                <a:latin typeface="Raleway"/>
                <a:ea typeface="Raleway"/>
                <a:cs typeface="Raleway"/>
                <a:sym typeface="Raleway"/>
              </a:rPr>
              <a:t>: align cutting point (x, y) with frame center</a:t>
            </a:r>
          </a:p>
          <a:p>
            <a:pPr marL="1272248" lvl="2" indent="-424083" algn="just">
              <a:lnSpc>
                <a:spcPts val="4124"/>
              </a:lnSpc>
              <a:buFont typeface="Arial"/>
              <a:buChar char="⚬"/>
            </a:pPr>
            <a:r>
              <a:rPr lang="en-US" sz="2946">
                <a:solidFill>
                  <a:srgbClr val="515254"/>
                </a:solidFill>
                <a:latin typeface="Raleway"/>
                <a:ea typeface="Raleway"/>
                <a:cs typeface="Raleway"/>
                <a:sym typeface="Raleway"/>
              </a:rPr>
              <a:t>Send offset (dx, dy) to ESP32</a:t>
            </a:r>
          </a:p>
          <a:p>
            <a:pPr marL="1272248" lvl="2" indent="-424083" algn="just">
              <a:lnSpc>
                <a:spcPts val="4124"/>
              </a:lnSpc>
              <a:buFont typeface="Arial"/>
              <a:buChar char="⚬"/>
            </a:pPr>
            <a:r>
              <a:rPr lang="en-US" sz="2946">
                <a:solidFill>
                  <a:srgbClr val="515254"/>
                </a:solidFill>
                <a:latin typeface="Raleway"/>
                <a:ea typeface="Raleway"/>
                <a:cs typeface="Raleway"/>
                <a:sym typeface="Raleway"/>
              </a:rPr>
              <a:t>ESP32 adjusts servos for horizontal (x) and vertical (y)</a:t>
            </a:r>
          </a:p>
          <a:p>
            <a:pPr marL="636124" lvl="1" indent="-318062" algn="just">
              <a:lnSpc>
                <a:spcPts val="4124"/>
              </a:lnSpc>
              <a:buAutoNum type="arabicPeriod"/>
            </a:pPr>
            <a:r>
              <a:rPr lang="en-US" sz="2946" b="1">
                <a:solidFill>
                  <a:srgbClr val="515254"/>
                </a:solidFill>
                <a:latin typeface="Raleway Bold"/>
                <a:ea typeface="Raleway Bold"/>
                <a:cs typeface="Raleway Bold"/>
                <a:sym typeface="Raleway Bold"/>
              </a:rPr>
              <a:t>Approach: </a:t>
            </a:r>
            <a:r>
              <a:rPr lang="en-US" sz="2946">
                <a:solidFill>
                  <a:srgbClr val="515254"/>
                </a:solidFill>
                <a:latin typeface="Raleway"/>
                <a:ea typeface="Raleway"/>
                <a:cs typeface="Raleway"/>
                <a:sym typeface="Raleway"/>
              </a:rPr>
              <a:t>mask size as proxy for distance</a:t>
            </a:r>
          </a:p>
          <a:p>
            <a:pPr marL="636124" lvl="1" indent="-318062" algn="just">
              <a:lnSpc>
                <a:spcPts val="4124"/>
              </a:lnSpc>
              <a:buAutoNum type="arabicPeriod"/>
            </a:pPr>
            <a:r>
              <a:rPr lang="en-US" sz="2946">
                <a:solidFill>
                  <a:srgbClr val="515254"/>
                </a:solidFill>
                <a:latin typeface="Raleway"/>
                <a:ea typeface="Raleway"/>
                <a:cs typeface="Raleway"/>
                <a:sym typeface="Raleway"/>
              </a:rPr>
              <a:t>Trigger </a:t>
            </a:r>
            <a:r>
              <a:rPr lang="en-US" sz="2946" b="1">
                <a:solidFill>
                  <a:srgbClr val="515254"/>
                </a:solidFill>
                <a:latin typeface="Raleway Bold"/>
                <a:ea typeface="Raleway Bold"/>
                <a:cs typeface="Raleway Bold"/>
                <a:sym typeface="Raleway Bold"/>
              </a:rPr>
              <a:t>cut</a:t>
            </a:r>
            <a:r>
              <a:rPr lang="en-US" sz="2946">
                <a:solidFill>
                  <a:srgbClr val="515254"/>
                </a:solidFill>
                <a:latin typeface="Raleway"/>
                <a:ea typeface="Raleway"/>
                <a:cs typeface="Raleway"/>
                <a:sym typeface="Raleway"/>
              </a:rPr>
              <a:t> when close enough</a:t>
            </a:r>
          </a:p>
          <a:p>
            <a:pPr algn="just">
              <a:lnSpc>
                <a:spcPts val="3984"/>
              </a:lnSpc>
            </a:pPr>
            <a:endParaRPr lang="en-US" sz="2946">
              <a:solidFill>
                <a:srgbClr val="515254"/>
              </a:solidFill>
              <a:latin typeface="Raleway"/>
              <a:ea typeface="Raleway"/>
              <a:cs typeface="Raleway"/>
              <a:sym typeface="Raleway"/>
            </a:endParaRPr>
          </a:p>
        </p:txBody>
      </p:sp>
      <p:sp>
        <p:nvSpPr>
          <p:cNvPr id="8" name="Freeform 8"/>
          <p:cNvSpPr/>
          <p:nvPr/>
        </p:nvSpPr>
        <p:spPr>
          <a:xfrm rot="-5400000" flipH="1">
            <a:off x="14372448" y="-509463"/>
            <a:ext cx="4341680" cy="4341680"/>
          </a:xfrm>
          <a:custGeom>
            <a:avLst/>
            <a:gdLst/>
            <a:ahLst/>
            <a:cxnLst/>
            <a:rect l="l" t="t" r="r" b="b"/>
            <a:pathLst>
              <a:path w="4341680" h="4341680">
                <a:moveTo>
                  <a:pt x="4341680" y="0"/>
                </a:moveTo>
                <a:lnTo>
                  <a:pt x="0" y="0"/>
                </a:lnTo>
                <a:lnTo>
                  <a:pt x="0" y="4341680"/>
                </a:lnTo>
                <a:lnTo>
                  <a:pt x="4341680" y="4341680"/>
                </a:lnTo>
                <a:lnTo>
                  <a:pt x="434168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2496002" y="2740478"/>
            <a:ext cx="5304948" cy="3000011"/>
          </a:xfrm>
          <a:prstGeom prst="rect">
            <a:avLst/>
          </a:prstGeom>
        </p:spPr>
        <p:txBody>
          <a:bodyPr lIns="0" tIns="0" rIns="0" bIns="0" rtlCol="0" anchor="t">
            <a:spAutoFit/>
          </a:bodyPr>
          <a:lstStyle/>
          <a:p>
            <a:pPr algn="ctr">
              <a:lnSpc>
                <a:spcPts val="4745"/>
              </a:lnSpc>
            </a:pPr>
            <a:r>
              <a:rPr lang="en-US" sz="3389" b="1" i="1">
                <a:solidFill>
                  <a:srgbClr val="515254"/>
                </a:solidFill>
                <a:latin typeface="Raleway Bold Italics"/>
                <a:ea typeface="Raleway Bold Italics"/>
                <a:cs typeface="Raleway Bold Italics"/>
                <a:sym typeface="Raleway Bold Italics"/>
              </a:rPr>
              <a:t>Key Idea:</a:t>
            </a:r>
          </a:p>
          <a:p>
            <a:pPr algn="ctr">
              <a:lnSpc>
                <a:spcPts val="4745"/>
              </a:lnSpc>
              <a:spcBef>
                <a:spcPct val="0"/>
              </a:spcBef>
            </a:pPr>
            <a:r>
              <a:rPr lang="en-US" sz="3389" i="1">
                <a:solidFill>
                  <a:srgbClr val="515254"/>
                </a:solidFill>
                <a:latin typeface="Raleway Italics"/>
                <a:ea typeface="Raleway Italics"/>
                <a:cs typeface="Raleway Italics"/>
                <a:sym typeface="Raleway Italics"/>
              </a:rPr>
              <a:t> Control the robot so that the visual error between the current and desired image features is minimized.</a:t>
            </a:r>
          </a:p>
        </p:txBody>
      </p:sp>
      <p:sp>
        <p:nvSpPr>
          <p:cNvPr id="10" name="Freeform 10"/>
          <p:cNvSpPr/>
          <p:nvPr/>
        </p:nvSpPr>
        <p:spPr>
          <a:xfrm>
            <a:off x="12672577" y="6242434"/>
            <a:ext cx="4951798" cy="3720038"/>
          </a:xfrm>
          <a:custGeom>
            <a:avLst/>
            <a:gdLst/>
            <a:ahLst/>
            <a:cxnLst/>
            <a:rect l="l" t="t" r="r" b="b"/>
            <a:pathLst>
              <a:path w="4951798" h="3720038">
                <a:moveTo>
                  <a:pt x="0" y="0"/>
                </a:moveTo>
                <a:lnTo>
                  <a:pt x="4951798" y="0"/>
                </a:lnTo>
                <a:lnTo>
                  <a:pt x="4951798" y="3720038"/>
                </a:lnTo>
                <a:lnTo>
                  <a:pt x="0" y="3720038"/>
                </a:lnTo>
                <a:lnTo>
                  <a:pt x="0" y="0"/>
                </a:lnTo>
                <a:close/>
              </a:path>
            </a:pathLst>
          </a:custGeom>
          <a:blipFill>
            <a:blip r:embed="rId7"/>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TotalTime>
  <Words>2644</Words>
  <Application>Microsoft Office PowerPoint</Application>
  <PresentationFormat>Custom</PresentationFormat>
  <Paragraphs>205</Paragraphs>
  <Slides>15</Slides>
  <Notes>14</Notes>
  <HiddenSlides>1</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Raleway</vt:lpstr>
      <vt:lpstr>Raleway Bold</vt:lpstr>
      <vt:lpstr>Raleway Italics</vt:lpstr>
      <vt:lpstr>Arial</vt:lpstr>
      <vt:lpstr>Calibri</vt:lpstr>
      <vt:lpstr>Raleway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Defense Presentation</dc:title>
  <cp:lastModifiedBy>Marin Marian</cp:lastModifiedBy>
  <cp:revision>2</cp:revision>
  <dcterms:created xsi:type="dcterms:W3CDTF">2006-08-16T00:00:00Z</dcterms:created>
  <dcterms:modified xsi:type="dcterms:W3CDTF">2025-07-11T11:18:44Z</dcterms:modified>
  <dc:identifier>DAGp8oL5_EE</dc:identifier>
</cp:coreProperties>
</file>